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5"/>
  </p:notesMasterIdLst>
  <p:sldIdLst>
    <p:sldId id="257" r:id="rId3"/>
    <p:sldId id="274" r:id="rId4"/>
    <p:sldId id="276" r:id="rId5"/>
    <p:sldId id="277" r:id="rId6"/>
    <p:sldId id="278" r:id="rId7"/>
    <p:sldId id="345" r:id="rId8"/>
    <p:sldId id="346" r:id="rId9"/>
    <p:sldId id="350" r:id="rId10"/>
    <p:sldId id="351" r:id="rId11"/>
    <p:sldId id="306" r:id="rId12"/>
    <p:sldId id="353" r:id="rId13"/>
    <p:sldId id="352" r:id="rId14"/>
    <p:sldId id="279" r:id="rId15"/>
    <p:sldId id="280" r:id="rId16"/>
    <p:sldId id="334" r:id="rId17"/>
    <p:sldId id="335" r:id="rId18"/>
    <p:sldId id="336" r:id="rId19"/>
    <p:sldId id="337" r:id="rId20"/>
    <p:sldId id="339" r:id="rId21"/>
    <p:sldId id="281" r:id="rId22"/>
    <p:sldId id="284" r:id="rId23"/>
    <p:sldId id="283" r:id="rId24"/>
    <p:sldId id="294" r:id="rId25"/>
    <p:sldId id="285" r:id="rId26"/>
    <p:sldId id="286" r:id="rId27"/>
    <p:sldId id="287" r:id="rId28"/>
    <p:sldId id="288" r:id="rId29"/>
    <p:sldId id="291" r:id="rId30"/>
    <p:sldId id="297" r:id="rId31"/>
    <p:sldId id="298" r:id="rId32"/>
    <p:sldId id="303" r:id="rId33"/>
    <p:sldId id="292" r:id="rId34"/>
    <p:sldId id="304" r:id="rId35"/>
    <p:sldId id="296" r:id="rId36"/>
    <p:sldId id="348" r:id="rId37"/>
    <p:sldId id="300" r:id="rId38"/>
    <p:sldId id="344" r:id="rId39"/>
    <p:sldId id="332" r:id="rId40"/>
    <p:sldId id="333" r:id="rId41"/>
    <p:sldId id="310" r:id="rId42"/>
    <p:sldId id="311" r:id="rId43"/>
    <p:sldId id="312" r:id="rId44"/>
    <p:sldId id="313" r:id="rId45"/>
    <p:sldId id="314" r:id="rId46"/>
    <p:sldId id="315" r:id="rId47"/>
    <p:sldId id="316" r:id="rId48"/>
    <p:sldId id="320" r:id="rId49"/>
    <p:sldId id="321" r:id="rId50"/>
    <p:sldId id="322" r:id="rId51"/>
    <p:sldId id="323" r:id="rId52"/>
    <p:sldId id="324" r:id="rId53"/>
    <p:sldId id="325" r:id="rId54"/>
    <p:sldId id="326" r:id="rId55"/>
    <p:sldId id="327" r:id="rId56"/>
    <p:sldId id="328" r:id="rId57"/>
    <p:sldId id="329" r:id="rId58"/>
    <p:sldId id="349" r:id="rId59"/>
    <p:sldId id="354" r:id="rId60"/>
    <p:sldId id="301" r:id="rId61"/>
    <p:sldId id="356" r:id="rId62"/>
    <p:sldId id="331" r:id="rId63"/>
    <p:sldId id="342"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4" d="100"/>
          <a:sy n="64" d="100"/>
        </p:scale>
        <p:origin x="90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9B4820-D2FA-4412-AD40-8B74B609C3CD}" type="datetimeFigureOut">
              <a:rPr lang="en-ZA" smtClean="0"/>
              <a:t>2022/06/14</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F8ABF2-D7AB-48FE-8250-7D22478870C6}" type="slidenum">
              <a:rPr lang="en-ZA" smtClean="0"/>
              <a:t>‹#›</a:t>
            </a:fld>
            <a:endParaRPr lang="en-ZA"/>
          </a:p>
        </p:txBody>
      </p:sp>
    </p:spTree>
    <p:extLst>
      <p:ext uri="{BB962C8B-B14F-4D97-AF65-F5344CB8AC3E}">
        <p14:creationId xmlns:p14="http://schemas.microsoft.com/office/powerpoint/2010/main" val="859780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jdelijke aanduiding voor dia-afbeelding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Tijdelijke aanduiding voor notiti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41988" name="Tijdelijke aanduiding voor dianumm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A8DAA01-942B-4B1A-9350-A007BE66980F}" type="slidenum">
              <a:rPr lang="en-ZA" smtClean="0"/>
              <a:pPr eaLnBrk="1" hangingPunct="1"/>
              <a:t>36</a:t>
            </a:fld>
            <a:endParaRPr lang="en-ZA"/>
          </a:p>
        </p:txBody>
      </p:sp>
    </p:spTree>
    <p:extLst>
      <p:ext uri="{BB962C8B-B14F-4D97-AF65-F5344CB8AC3E}">
        <p14:creationId xmlns:p14="http://schemas.microsoft.com/office/powerpoint/2010/main" val="3067871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5E61402F-95FE-4318-9635-A0FAD1F1B3BF}" type="slidenum">
              <a:rPr lang="en-GB" smtClean="0"/>
              <a:t>58</a:t>
            </a:fld>
            <a:endParaRPr lang="en-GB"/>
          </a:p>
        </p:txBody>
      </p:sp>
    </p:spTree>
    <p:extLst>
      <p:ext uri="{BB962C8B-B14F-4D97-AF65-F5344CB8AC3E}">
        <p14:creationId xmlns:p14="http://schemas.microsoft.com/office/powerpoint/2010/main" val="1201643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9542E-E8A6-044A-1621-E2C8B89FE5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AB5541D4-25C3-E5D2-7E97-15EFD97E1A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1DAE9971-BC85-AF1B-3D40-1A47854C8F80}"/>
              </a:ext>
            </a:extLst>
          </p:cNvPr>
          <p:cNvSpPr>
            <a:spLocks noGrp="1"/>
          </p:cNvSpPr>
          <p:nvPr>
            <p:ph type="dt" sz="half" idx="10"/>
          </p:nvPr>
        </p:nvSpPr>
        <p:spPr/>
        <p:txBody>
          <a:bodyPr/>
          <a:lstStyle/>
          <a:p>
            <a:fld id="{0F6B9780-AE30-47DC-8432-EC469C57D4A2}" type="datetimeFigureOut">
              <a:rPr lang="en-ZA" smtClean="0"/>
              <a:t>2022/06/14</a:t>
            </a:fld>
            <a:endParaRPr lang="en-ZA"/>
          </a:p>
        </p:txBody>
      </p:sp>
      <p:sp>
        <p:nvSpPr>
          <p:cNvPr id="5" name="Footer Placeholder 4">
            <a:extLst>
              <a:ext uri="{FF2B5EF4-FFF2-40B4-BE49-F238E27FC236}">
                <a16:creationId xmlns:a16="http://schemas.microsoft.com/office/drawing/2014/main" id="{A6A552FE-4B5D-E05A-730F-DE85D098F5E5}"/>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AC7C2688-0670-1F2C-EFC1-089EF2FE8956}"/>
              </a:ext>
            </a:extLst>
          </p:cNvPr>
          <p:cNvSpPr>
            <a:spLocks noGrp="1"/>
          </p:cNvSpPr>
          <p:nvPr>
            <p:ph type="sldNum" sz="quarter" idx="12"/>
          </p:nvPr>
        </p:nvSpPr>
        <p:spPr/>
        <p:txBody>
          <a:bodyPr/>
          <a:lstStyle/>
          <a:p>
            <a:fld id="{0013F078-1FEB-48AD-AE52-BD5B288ACE46}" type="slidenum">
              <a:rPr lang="en-ZA" smtClean="0"/>
              <a:t>‹#›</a:t>
            </a:fld>
            <a:endParaRPr lang="en-ZA"/>
          </a:p>
        </p:txBody>
      </p:sp>
    </p:spTree>
    <p:extLst>
      <p:ext uri="{BB962C8B-B14F-4D97-AF65-F5344CB8AC3E}">
        <p14:creationId xmlns:p14="http://schemas.microsoft.com/office/powerpoint/2010/main" val="507735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80580-68A7-99C9-4E0E-A1A358B4337A}"/>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2CBC2232-C4F7-EB47-20A0-51859CAB2A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D90D430B-352C-DEEA-C5CC-6E5D0ABB231C}"/>
              </a:ext>
            </a:extLst>
          </p:cNvPr>
          <p:cNvSpPr>
            <a:spLocks noGrp="1"/>
          </p:cNvSpPr>
          <p:nvPr>
            <p:ph type="dt" sz="half" idx="10"/>
          </p:nvPr>
        </p:nvSpPr>
        <p:spPr/>
        <p:txBody>
          <a:bodyPr/>
          <a:lstStyle/>
          <a:p>
            <a:fld id="{0F6B9780-AE30-47DC-8432-EC469C57D4A2}" type="datetimeFigureOut">
              <a:rPr lang="en-ZA" smtClean="0"/>
              <a:t>2022/06/14</a:t>
            </a:fld>
            <a:endParaRPr lang="en-ZA"/>
          </a:p>
        </p:txBody>
      </p:sp>
      <p:sp>
        <p:nvSpPr>
          <p:cNvPr id="5" name="Footer Placeholder 4">
            <a:extLst>
              <a:ext uri="{FF2B5EF4-FFF2-40B4-BE49-F238E27FC236}">
                <a16:creationId xmlns:a16="http://schemas.microsoft.com/office/drawing/2014/main" id="{E25FA569-4AE3-D9BD-5B7A-DC0F1D42401B}"/>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58FA4652-CC84-7ABE-F4F4-F230BDBF0D7E}"/>
              </a:ext>
            </a:extLst>
          </p:cNvPr>
          <p:cNvSpPr>
            <a:spLocks noGrp="1"/>
          </p:cNvSpPr>
          <p:nvPr>
            <p:ph type="sldNum" sz="quarter" idx="12"/>
          </p:nvPr>
        </p:nvSpPr>
        <p:spPr/>
        <p:txBody>
          <a:bodyPr/>
          <a:lstStyle/>
          <a:p>
            <a:fld id="{0013F078-1FEB-48AD-AE52-BD5B288ACE46}" type="slidenum">
              <a:rPr lang="en-ZA" smtClean="0"/>
              <a:t>‹#›</a:t>
            </a:fld>
            <a:endParaRPr lang="en-ZA"/>
          </a:p>
        </p:txBody>
      </p:sp>
    </p:spTree>
    <p:extLst>
      <p:ext uri="{BB962C8B-B14F-4D97-AF65-F5344CB8AC3E}">
        <p14:creationId xmlns:p14="http://schemas.microsoft.com/office/powerpoint/2010/main" val="3105617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904634-7A41-5804-B22B-1197DE6505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A9AB926A-B8A6-4864-D455-24EAE29ADE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40E9021F-39D7-7A8F-2A4A-369DC27852FA}"/>
              </a:ext>
            </a:extLst>
          </p:cNvPr>
          <p:cNvSpPr>
            <a:spLocks noGrp="1"/>
          </p:cNvSpPr>
          <p:nvPr>
            <p:ph type="dt" sz="half" idx="10"/>
          </p:nvPr>
        </p:nvSpPr>
        <p:spPr/>
        <p:txBody>
          <a:bodyPr/>
          <a:lstStyle/>
          <a:p>
            <a:fld id="{0F6B9780-AE30-47DC-8432-EC469C57D4A2}" type="datetimeFigureOut">
              <a:rPr lang="en-ZA" smtClean="0"/>
              <a:t>2022/06/14</a:t>
            </a:fld>
            <a:endParaRPr lang="en-ZA"/>
          </a:p>
        </p:txBody>
      </p:sp>
      <p:sp>
        <p:nvSpPr>
          <p:cNvPr id="5" name="Footer Placeholder 4">
            <a:extLst>
              <a:ext uri="{FF2B5EF4-FFF2-40B4-BE49-F238E27FC236}">
                <a16:creationId xmlns:a16="http://schemas.microsoft.com/office/drawing/2014/main" id="{4A39C224-47CE-F835-FE4A-3B695382C526}"/>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9AD4F9BC-3E9F-08A5-F056-FD5EDDBFC02A}"/>
              </a:ext>
            </a:extLst>
          </p:cNvPr>
          <p:cNvSpPr>
            <a:spLocks noGrp="1"/>
          </p:cNvSpPr>
          <p:nvPr>
            <p:ph type="sldNum" sz="quarter" idx="12"/>
          </p:nvPr>
        </p:nvSpPr>
        <p:spPr/>
        <p:txBody>
          <a:bodyPr/>
          <a:lstStyle/>
          <a:p>
            <a:fld id="{0013F078-1FEB-48AD-AE52-BD5B288ACE46}" type="slidenum">
              <a:rPr lang="en-ZA" smtClean="0"/>
              <a:t>‹#›</a:t>
            </a:fld>
            <a:endParaRPr lang="en-ZA"/>
          </a:p>
        </p:txBody>
      </p:sp>
    </p:spTree>
    <p:extLst>
      <p:ext uri="{BB962C8B-B14F-4D97-AF65-F5344CB8AC3E}">
        <p14:creationId xmlns:p14="http://schemas.microsoft.com/office/powerpoint/2010/main" val="463443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FBE241-4F54-458F-BE50-71B2838458A0}" type="datetimeFigureOut">
              <a:rPr lang="en-ZA" smtClean="0"/>
              <a:t>2022/06/14</a:t>
            </a:fld>
            <a:endParaRPr lang="en-ZA"/>
          </a:p>
        </p:txBody>
      </p:sp>
      <p:sp>
        <p:nvSpPr>
          <p:cNvPr id="5" name="Footer Placeholder 4"/>
          <p:cNvSpPr>
            <a:spLocks noGrp="1"/>
          </p:cNvSpPr>
          <p:nvPr>
            <p:ph type="ftr" sz="quarter" idx="11"/>
          </p:nvPr>
        </p:nvSpPr>
        <p:spPr>
          <a:xfrm>
            <a:off x="2416500" y="329307"/>
            <a:ext cx="4973915" cy="309201"/>
          </a:xfrm>
        </p:spPr>
        <p:txBody>
          <a:bodyPr/>
          <a:lstStyle/>
          <a:p>
            <a:endParaRPr lang="en-ZA"/>
          </a:p>
        </p:txBody>
      </p:sp>
      <p:sp>
        <p:nvSpPr>
          <p:cNvPr id="6" name="Slide Number Placeholder 5"/>
          <p:cNvSpPr>
            <a:spLocks noGrp="1"/>
          </p:cNvSpPr>
          <p:nvPr>
            <p:ph type="sldNum" sz="quarter" idx="12"/>
          </p:nvPr>
        </p:nvSpPr>
        <p:spPr>
          <a:xfrm>
            <a:off x="1437664" y="798973"/>
            <a:ext cx="811019" cy="503578"/>
          </a:xfrm>
        </p:spPr>
        <p:txBody>
          <a:bodyPr/>
          <a:lstStyle/>
          <a:p>
            <a:fld id="{C0779718-3328-4915-8498-2CA120CD7399}" type="slidenum">
              <a:rPr lang="en-ZA" smtClean="0"/>
              <a:t>‹#›</a:t>
            </a:fld>
            <a:endParaRPr lang="en-ZA"/>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907729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FBE241-4F54-458F-BE50-71B2838458A0}" type="datetimeFigureOut">
              <a:rPr lang="en-ZA" smtClean="0"/>
              <a:t>2022/06/14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C0779718-3328-4915-8498-2CA120CD7399}" type="slidenum">
              <a:rPr lang="en-ZA" smtClean="0"/>
              <a:t>‹#›</a:t>
            </a:fld>
            <a:endParaRPr lang="en-ZA"/>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8337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FBE241-4F54-458F-BE50-71B2838458A0}" type="datetimeFigureOut">
              <a:rPr lang="en-ZA" smtClean="0"/>
              <a:t>2022/06/14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C0779718-3328-4915-8498-2CA120CD7399}" type="slidenum">
              <a:rPr lang="en-ZA" smtClean="0"/>
              <a:t>‹#›</a:t>
            </a:fld>
            <a:endParaRPr lang="en-ZA"/>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08275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FBE241-4F54-458F-BE50-71B2838458A0}" type="datetimeFigureOut">
              <a:rPr lang="en-ZA" smtClean="0"/>
              <a:t>2022/06/14</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C0779718-3328-4915-8498-2CA120CD7399}" type="slidenum">
              <a:rPr lang="en-ZA" smtClean="0"/>
              <a:t>‹#›</a:t>
            </a:fld>
            <a:endParaRPr lang="en-ZA"/>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022666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FBE241-4F54-458F-BE50-71B2838458A0}" type="datetimeFigureOut">
              <a:rPr lang="en-ZA" smtClean="0"/>
              <a:t>2022/06/14</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C0779718-3328-4915-8498-2CA120CD7399}" type="slidenum">
              <a:rPr lang="en-ZA" smtClean="0"/>
              <a:t>‹#›</a:t>
            </a:fld>
            <a:endParaRPr lang="en-ZA"/>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080526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FBE241-4F54-458F-BE50-71B2838458A0}" type="datetimeFigureOut">
              <a:rPr lang="en-ZA" smtClean="0"/>
              <a:t>2022/06/14</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C0779718-3328-4915-8498-2CA120CD7399}" type="slidenum">
              <a:rPr lang="en-ZA" smtClean="0"/>
              <a:t>‹#›</a:t>
            </a:fld>
            <a:endParaRPr lang="en-ZA"/>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902229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FBE241-4F54-458F-BE50-71B2838458A0}" type="datetimeFigureOut">
              <a:rPr lang="en-ZA" smtClean="0"/>
              <a:t>2022/06/14</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C0779718-3328-4915-8498-2CA120CD7399}" type="slidenum">
              <a:rPr lang="en-ZA" smtClean="0"/>
              <a:t>‹#›</a:t>
            </a:fld>
            <a:endParaRPr lang="en-ZA"/>
          </a:p>
        </p:txBody>
      </p:sp>
    </p:spTree>
    <p:extLst>
      <p:ext uri="{BB962C8B-B14F-4D97-AF65-F5344CB8AC3E}">
        <p14:creationId xmlns:p14="http://schemas.microsoft.com/office/powerpoint/2010/main" val="750288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FBE241-4F54-458F-BE50-71B2838458A0}" type="datetimeFigureOut">
              <a:rPr lang="en-ZA" smtClean="0"/>
              <a:t>2022/06/14</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C0779718-3328-4915-8498-2CA120CD7399}" type="slidenum">
              <a:rPr lang="en-ZA" smtClean="0"/>
              <a:t>‹#›</a:t>
            </a:fld>
            <a:endParaRPr lang="en-ZA"/>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1270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F461-5706-FA48-7AC3-AD9091B1300B}"/>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45A963FF-6CB7-A440-958E-57C7C4FCC0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1817A0C9-FF13-6332-D880-3091C7CC216A}"/>
              </a:ext>
            </a:extLst>
          </p:cNvPr>
          <p:cNvSpPr>
            <a:spLocks noGrp="1"/>
          </p:cNvSpPr>
          <p:nvPr>
            <p:ph type="dt" sz="half" idx="10"/>
          </p:nvPr>
        </p:nvSpPr>
        <p:spPr/>
        <p:txBody>
          <a:bodyPr/>
          <a:lstStyle/>
          <a:p>
            <a:fld id="{0F6B9780-AE30-47DC-8432-EC469C57D4A2}" type="datetimeFigureOut">
              <a:rPr lang="en-ZA" smtClean="0"/>
              <a:t>2022/06/14</a:t>
            </a:fld>
            <a:endParaRPr lang="en-ZA"/>
          </a:p>
        </p:txBody>
      </p:sp>
      <p:sp>
        <p:nvSpPr>
          <p:cNvPr id="5" name="Footer Placeholder 4">
            <a:extLst>
              <a:ext uri="{FF2B5EF4-FFF2-40B4-BE49-F238E27FC236}">
                <a16:creationId xmlns:a16="http://schemas.microsoft.com/office/drawing/2014/main" id="{A3A78D38-5A26-FC5E-205A-A27FFA1E0B68}"/>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BCA1C831-9D10-6280-ED75-68F7439CCBEB}"/>
              </a:ext>
            </a:extLst>
          </p:cNvPr>
          <p:cNvSpPr>
            <a:spLocks noGrp="1"/>
          </p:cNvSpPr>
          <p:nvPr>
            <p:ph type="sldNum" sz="quarter" idx="12"/>
          </p:nvPr>
        </p:nvSpPr>
        <p:spPr/>
        <p:txBody>
          <a:bodyPr/>
          <a:lstStyle/>
          <a:p>
            <a:fld id="{0013F078-1FEB-48AD-AE52-BD5B288ACE46}" type="slidenum">
              <a:rPr lang="en-ZA" smtClean="0"/>
              <a:t>‹#›</a:t>
            </a:fld>
            <a:endParaRPr lang="en-ZA"/>
          </a:p>
        </p:txBody>
      </p:sp>
    </p:spTree>
    <p:extLst>
      <p:ext uri="{BB962C8B-B14F-4D97-AF65-F5344CB8AC3E}">
        <p14:creationId xmlns:p14="http://schemas.microsoft.com/office/powerpoint/2010/main" val="2326200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F5FBE241-4F54-458F-BE50-71B2838458A0}" type="datetimeFigureOut">
              <a:rPr lang="en-ZA" smtClean="0"/>
              <a:t>2022/06/14</a:t>
            </a:fld>
            <a:endParaRPr lang="en-ZA"/>
          </a:p>
        </p:txBody>
      </p:sp>
      <p:sp>
        <p:nvSpPr>
          <p:cNvPr id="6" name="Footer Placeholder 5"/>
          <p:cNvSpPr>
            <a:spLocks noGrp="1"/>
          </p:cNvSpPr>
          <p:nvPr>
            <p:ph type="ftr" sz="quarter" idx="11"/>
          </p:nvPr>
        </p:nvSpPr>
        <p:spPr>
          <a:xfrm>
            <a:off x="1447382" y="318640"/>
            <a:ext cx="5541004" cy="320931"/>
          </a:xfrm>
        </p:spPr>
        <p:txBody>
          <a:bodyPr/>
          <a:lstStyle/>
          <a:p>
            <a:endParaRPr lang="en-ZA"/>
          </a:p>
        </p:txBody>
      </p:sp>
      <p:sp>
        <p:nvSpPr>
          <p:cNvPr id="7" name="Slide Number Placeholder 6"/>
          <p:cNvSpPr>
            <a:spLocks noGrp="1"/>
          </p:cNvSpPr>
          <p:nvPr>
            <p:ph type="sldNum" sz="quarter" idx="12"/>
          </p:nvPr>
        </p:nvSpPr>
        <p:spPr/>
        <p:txBody>
          <a:bodyPr/>
          <a:lstStyle/>
          <a:p>
            <a:fld id="{C0779718-3328-4915-8498-2CA120CD7399}" type="slidenum">
              <a:rPr lang="en-ZA" smtClean="0"/>
              <a:t>‹#›</a:t>
            </a:fld>
            <a:endParaRPr lang="en-ZA"/>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256597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FBE241-4F54-458F-BE50-71B2838458A0}" type="datetimeFigureOut">
              <a:rPr lang="en-ZA" smtClean="0"/>
              <a:t>2022/06/14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C0779718-3328-4915-8498-2CA120CD7399}" type="slidenum">
              <a:rPr lang="en-ZA" smtClean="0"/>
              <a:t>‹#›</a:t>
            </a:fld>
            <a:endParaRPr lang="en-ZA"/>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061120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FBE241-4F54-458F-BE50-71B2838458A0}" type="datetimeFigureOut">
              <a:rPr lang="en-ZA" smtClean="0"/>
              <a:t>2022/06/14</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C0779718-3328-4915-8498-2CA120CD7399}" type="slidenum">
              <a:rPr lang="en-ZA" smtClean="0"/>
              <a:t>‹#›</a:t>
            </a:fld>
            <a:endParaRPr lang="en-ZA"/>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22897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7B563-3331-F460-2422-CB39775A72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CD113A5C-DF16-5409-6B02-3226A2E077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552382-D46A-A9C8-F99A-77E233D04D70}"/>
              </a:ext>
            </a:extLst>
          </p:cNvPr>
          <p:cNvSpPr>
            <a:spLocks noGrp="1"/>
          </p:cNvSpPr>
          <p:nvPr>
            <p:ph type="dt" sz="half" idx="10"/>
          </p:nvPr>
        </p:nvSpPr>
        <p:spPr/>
        <p:txBody>
          <a:bodyPr/>
          <a:lstStyle/>
          <a:p>
            <a:fld id="{0F6B9780-AE30-47DC-8432-EC469C57D4A2}" type="datetimeFigureOut">
              <a:rPr lang="en-ZA" smtClean="0"/>
              <a:t>2022/06/14</a:t>
            </a:fld>
            <a:endParaRPr lang="en-ZA"/>
          </a:p>
        </p:txBody>
      </p:sp>
      <p:sp>
        <p:nvSpPr>
          <p:cNvPr id="5" name="Footer Placeholder 4">
            <a:extLst>
              <a:ext uri="{FF2B5EF4-FFF2-40B4-BE49-F238E27FC236}">
                <a16:creationId xmlns:a16="http://schemas.microsoft.com/office/drawing/2014/main" id="{851AC1CE-E71B-211B-A294-F4B6CD029DDF}"/>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33D5404E-7142-9D31-A69B-3076D47B1A90}"/>
              </a:ext>
            </a:extLst>
          </p:cNvPr>
          <p:cNvSpPr>
            <a:spLocks noGrp="1"/>
          </p:cNvSpPr>
          <p:nvPr>
            <p:ph type="sldNum" sz="quarter" idx="12"/>
          </p:nvPr>
        </p:nvSpPr>
        <p:spPr/>
        <p:txBody>
          <a:bodyPr/>
          <a:lstStyle/>
          <a:p>
            <a:fld id="{0013F078-1FEB-48AD-AE52-BD5B288ACE46}" type="slidenum">
              <a:rPr lang="en-ZA" smtClean="0"/>
              <a:t>‹#›</a:t>
            </a:fld>
            <a:endParaRPr lang="en-ZA"/>
          </a:p>
        </p:txBody>
      </p:sp>
    </p:spTree>
    <p:extLst>
      <p:ext uri="{BB962C8B-B14F-4D97-AF65-F5344CB8AC3E}">
        <p14:creationId xmlns:p14="http://schemas.microsoft.com/office/powerpoint/2010/main" val="2464918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77B69-ED16-48C6-C1FB-F9982A07F344}"/>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D0ABE932-481D-F186-85D2-AF8E39843E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F37008D5-6FC0-05B8-57D6-C2093ED077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411560DA-BE0C-A578-620F-6AEC6A3E149A}"/>
              </a:ext>
            </a:extLst>
          </p:cNvPr>
          <p:cNvSpPr>
            <a:spLocks noGrp="1"/>
          </p:cNvSpPr>
          <p:nvPr>
            <p:ph type="dt" sz="half" idx="10"/>
          </p:nvPr>
        </p:nvSpPr>
        <p:spPr/>
        <p:txBody>
          <a:bodyPr/>
          <a:lstStyle/>
          <a:p>
            <a:fld id="{0F6B9780-AE30-47DC-8432-EC469C57D4A2}" type="datetimeFigureOut">
              <a:rPr lang="en-ZA" smtClean="0"/>
              <a:t>2022/06/14</a:t>
            </a:fld>
            <a:endParaRPr lang="en-ZA"/>
          </a:p>
        </p:txBody>
      </p:sp>
      <p:sp>
        <p:nvSpPr>
          <p:cNvPr id="6" name="Footer Placeholder 5">
            <a:extLst>
              <a:ext uri="{FF2B5EF4-FFF2-40B4-BE49-F238E27FC236}">
                <a16:creationId xmlns:a16="http://schemas.microsoft.com/office/drawing/2014/main" id="{67FFD5A7-7C74-07B1-23A4-EA308D047C2A}"/>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91D4F3DA-C06F-A8DF-8FBA-28E166943E84}"/>
              </a:ext>
            </a:extLst>
          </p:cNvPr>
          <p:cNvSpPr>
            <a:spLocks noGrp="1"/>
          </p:cNvSpPr>
          <p:nvPr>
            <p:ph type="sldNum" sz="quarter" idx="12"/>
          </p:nvPr>
        </p:nvSpPr>
        <p:spPr/>
        <p:txBody>
          <a:bodyPr/>
          <a:lstStyle/>
          <a:p>
            <a:fld id="{0013F078-1FEB-48AD-AE52-BD5B288ACE46}" type="slidenum">
              <a:rPr lang="en-ZA" smtClean="0"/>
              <a:t>‹#›</a:t>
            </a:fld>
            <a:endParaRPr lang="en-ZA"/>
          </a:p>
        </p:txBody>
      </p:sp>
    </p:spTree>
    <p:extLst>
      <p:ext uri="{BB962C8B-B14F-4D97-AF65-F5344CB8AC3E}">
        <p14:creationId xmlns:p14="http://schemas.microsoft.com/office/powerpoint/2010/main" val="4155771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1B496-1436-1F7D-2E5C-D6B20B549C8C}"/>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7DB33BEF-3FED-F1D5-5527-DB10C1C85F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96E1B8-7C5D-3FBC-33CF-06FE99774F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38F46B0F-161B-7CD8-FB75-23E07D3EB0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FF088C-2072-6CD5-10ED-A388763A45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BE4A7155-F186-037F-5A02-5820D6443F93}"/>
              </a:ext>
            </a:extLst>
          </p:cNvPr>
          <p:cNvSpPr>
            <a:spLocks noGrp="1"/>
          </p:cNvSpPr>
          <p:nvPr>
            <p:ph type="dt" sz="half" idx="10"/>
          </p:nvPr>
        </p:nvSpPr>
        <p:spPr/>
        <p:txBody>
          <a:bodyPr/>
          <a:lstStyle/>
          <a:p>
            <a:fld id="{0F6B9780-AE30-47DC-8432-EC469C57D4A2}" type="datetimeFigureOut">
              <a:rPr lang="en-ZA" smtClean="0"/>
              <a:t>2022/06/14</a:t>
            </a:fld>
            <a:endParaRPr lang="en-ZA"/>
          </a:p>
        </p:txBody>
      </p:sp>
      <p:sp>
        <p:nvSpPr>
          <p:cNvPr id="8" name="Footer Placeholder 7">
            <a:extLst>
              <a:ext uri="{FF2B5EF4-FFF2-40B4-BE49-F238E27FC236}">
                <a16:creationId xmlns:a16="http://schemas.microsoft.com/office/drawing/2014/main" id="{558536EA-A193-66FC-8C45-62CAF7143980}"/>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A89D221B-ED7D-776B-9244-227D20A626D0}"/>
              </a:ext>
            </a:extLst>
          </p:cNvPr>
          <p:cNvSpPr>
            <a:spLocks noGrp="1"/>
          </p:cNvSpPr>
          <p:nvPr>
            <p:ph type="sldNum" sz="quarter" idx="12"/>
          </p:nvPr>
        </p:nvSpPr>
        <p:spPr/>
        <p:txBody>
          <a:bodyPr/>
          <a:lstStyle/>
          <a:p>
            <a:fld id="{0013F078-1FEB-48AD-AE52-BD5B288ACE46}" type="slidenum">
              <a:rPr lang="en-ZA" smtClean="0"/>
              <a:t>‹#›</a:t>
            </a:fld>
            <a:endParaRPr lang="en-ZA"/>
          </a:p>
        </p:txBody>
      </p:sp>
    </p:spTree>
    <p:extLst>
      <p:ext uri="{BB962C8B-B14F-4D97-AF65-F5344CB8AC3E}">
        <p14:creationId xmlns:p14="http://schemas.microsoft.com/office/powerpoint/2010/main" val="353551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8F08A-5993-5F95-3440-23E86280DF98}"/>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D04F11B0-D430-558F-D20E-66095652E653}"/>
              </a:ext>
            </a:extLst>
          </p:cNvPr>
          <p:cNvSpPr>
            <a:spLocks noGrp="1"/>
          </p:cNvSpPr>
          <p:nvPr>
            <p:ph type="dt" sz="half" idx="10"/>
          </p:nvPr>
        </p:nvSpPr>
        <p:spPr/>
        <p:txBody>
          <a:bodyPr/>
          <a:lstStyle/>
          <a:p>
            <a:fld id="{0F6B9780-AE30-47DC-8432-EC469C57D4A2}" type="datetimeFigureOut">
              <a:rPr lang="en-ZA" smtClean="0"/>
              <a:t>2022/06/14</a:t>
            </a:fld>
            <a:endParaRPr lang="en-ZA"/>
          </a:p>
        </p:txBody>
      </p:sp>
      <p:sp>
        <p:nvSpPr>
          <p:cNvPr id="4" name="Footer Placeholder 3">
            <a:extLst>
              <a:ext uri="{FF2B5EF4-FFF2-40B4-BE49-F238E27FC236}">
                <a16:creationId xmlns:a16="http://schemas.microsoft.com/office/drawing/2014/main" id="{143B0C54-DD4C-37F4-42A9-92B002370DE6}"/>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8BF04E89-131E-8F53-0E82-630E9108A090}"/>
              </a:ext>
            </a:extLst>
          </p:cNvPr>
          <p:cNvSpPr>
            <a:spLocks noGrp="1"/>
          </p:cNvSpPr>
          <p:nvPr>
            <p:ph type="sldNum" sz="quarter" idx="12"/>
          </p:nvPr>
        </p:nvSpPr>
        <p:spPr/>
        <p:txBody>
          <a:bodyPr/>
          <a:lstStyle/>
          <a:p>
            <a:fld id="{0013F078-1FEB-48AD-AE52-BD5B288ACE46}" type="slidenum">
              <a:rPr lang="en-ZA" smtClean="0"/>
              <a:t>‹#›</a:t>
            </a:fld>
            <a:endParaRPr lang="en-ZA"/>
          </a:p>
        </p:txBody>
      </p:sp>
    </p:spTree>
    <p:extLst>
      <p:ext uri="{BB962C8B-B14F-4D97-AF65-F5344CB8AC3E}">
        <p14:creationId xmlns:p14="http://schemas.microsoft.com/office/powerpoint/2010/main" val="181797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8BCCF-616E-B3C2-09CA-530BB120089F}"/>
              </a:ext>
            </a:extLst>
          </p:cNvPr>
          <p:cNvSpPr>
            <a:spLocks noGrp="1"/>
          </p:cNvSpPr>
          <p:nvPr>
            <p:ph type="dt" sz="half" idx="10"/>
          </p:nvPr>
        </p:nvSpPr>
        <p:spPr/>
        <p:txBody>
          <a:bodyPr/>
          <a:lstStyle/>
          <a:p>
            <a:fld id="{0F6B9780-AE30-47DC-8432-EC469C57D4A2}" type="datetimeFigureOut">
              <a:rPr lang="en-ZA" smtClean="0"/>
              <a:t>2022/06/14</a:t>
            </a:fld>
            <a:endParaRPr lang="en-ZA"/>
          </a:p>
        </p:txBody>
      </p:sp>
      <p:sp>
        <p:nvSpPr>
          <p:cNvPr id="3" name="Footer Placeholder 2">
            <a:extLst>
              <a:ext uri="{FF2B5EF4-FFF2-40B4-BE49-F238E27FC236}">
                <a16:creationId xmlns:a16="http://schemas.microsoft.com/office/drawing/2014/main" id="{D8139EBF-5006-1F32-6120-EB6D496352BA}"/>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4CA78E3F-4724-43FE-76D0-A9263E7514E4}"/>
              </a:ext>
            </a:extLst>
          </p:cNvPr>
          <p:cNvSpPr>
            <a:spLocks noGrp="1"/>
          </p:cNvSpPr>
          <p:nvPr>
            <p:ph type="sldNum" sz="quarter" idx="12"/>
          </p:nvPr>
        </p:nvSpPr>
        <p:spPr/>
        <p:txBody>
          <a:bodyPr/>
          <a:lstStyle/>
          <a:p>
            <a:fld id="{0013F078-1FEB-48AD-AE52-BD5B288ACE46}" type="slidenum">
              <a:rPr lang="en-ZA" smtClean="0"/>
              <a:t>‹#›</a:t>
            </a:fld>
            <a:endParaRPr lang="en-ZA"/>
          </a:p>
        </p:txBody>
      </p:sp>
    </p:spTree>
    <p:extLst>
      <p:ext uri="{BB962C8B-B14F-4D97-AF65-F5344CB8AC3E}">
        <p14:creationId xmlns:p14="http://schemas.microsoft.com/office/powerpoint/2010/main" val="2402692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29B1B-3193-AF29-05B1-702C8D367D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5CAB53C1-C74B-4DE5-F16A-1591C91A10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B1405407-D222-586D-A0C9-D384D41D36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5726BD-4904-521E-028E-C5512DACEF58}"/>
              </a:ext>
            </a:extLst>
          </p:cNvPr>
          <p:cNvSpPr>
            <a:spLocks noGrp="1"/>
          </p:cNvSpPr>
          <p:nvPr>
            <p:ph type="dt" sz="half" idx="10"/>
          </p:nvPr>
        </p:nvSpPr>
        <p:spPr/>
        <p:txBody>
          <a:bodyPr/>
          <a:lstStyle/>
          <a:p>
            <a:fld id="{0F6B9780-AE30-47DC-8432-EC469C57D4A2}" type="datetimeFigureOut">
              <a:rPr lang="en-ZA" smtClean="0"/>
              <a:t>2022/06/14</a:t>
            </a:fld>
            <a:endParaRPr lang="en-ZA"/>
          </a:p>
        </p:txBody>
      </p:sp>
      <p:sp>
        <p:nvSpPr>
          <p:cNvPr id="6" name="Footer Placeholder 5">
            <a:extLst>
              <a:ext uri="{FF2B5EF4-FFF2-40B4-BE49-F238E27FC236}">
                <a16:creationId xmlns:a16="http://schemas.microsoft.com/office/drawing/2014/main" id="{5BCF2318-F53F-286E-91DD-120481DA3F5F}"/>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E8E21FDD-5C06-70E6-7104-FA0B8B9D1975}"/>
              </a:ext>
            </a:extLst>
          </p:cNvPr>
          <p:cNvSpPr>
            <a:spLocks noGrp="1"/>
          </p:cNvSpPr>
          <p:nvPr>
            <p:ph type="sldNum" sz="quarter" idx="12"/>
          </p:nvPr>
        </p:nvSpPr>
        <p:spPr/>
        <p:txBody>
          <a:bodyPr/>
          <a:lstStyle/>
          <a:p>
            <a:fld id="{0013F078-1FEB-48AD-AE52-BD5B288ACE46}" type="slidenum">
              <a:rPr lang="en-ZA" smtClean="0"/>
              <a:t>‹#›</a:t>
            </a:fld>
            <a:endParaRPr lang="en-ZA"/>
          </a:p>
        </p:txBody>
      </p:sp>
    </p:spTree>
    <p:extLst>
      <p:ext uri="{BB962C8B-B14F-4D97-AF65-F5344CB8AC3E}">
        <p14:creationId xmlns:p14="http://schemas.microsoft.com/office/powerpoint/2010/main" val="3391973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C2BE8-9AA0-4510-4671-504E281DF2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85717EE9-3F98-C0F7-C30C-68DA608DB4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8072BA60-D177-16D2-A98B-061ABDD1D2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C896F6-8D7F-265B-B743-1CC1802A17F7}"/>
              </a:ext>
            </a:extLst>
          </p:cNvPr>
          <p:cNvSpPr>
            <a:spLocks noGrp="1"/>
          </p:cNvSpPr>
          <p:nvPr>
            <p:ph type="dt" sz="half" idx="10"/>
          </p:nvPr>
        </p:nvSpPr>
        <p:spPr/>
        <p:txBody>
          <a:bodyPr/>
          <a:lstStyle/>
          <a:p>
            <a:fld id="{0F6B9780-AE30-47DC-8432-EC469C57D4A2}" type="datetimeFigureOut">
              <a:rPr lang="en-ZA" smtClean="0"/>
              <a:t>2022/06/14</a:t>
            </a:fld>
            <a:endParaRPr lang="en-ZA"/>
          </a:p>
        </p:txBody>
      </p:sp>
      <p:sp>
        <p:nvSpPr>
          <p:cNvPr id="6" name="Footer Placeholder 5">
            <a:extLst>
              <a:ext uri="{FF2B5EF4-FFF2-40B4-BE49-F238E27FC236}">
                <a16:creationId xmlns:a16="http://schemas.microsoft.com/office/drawing/2014/main" id="{E7EC5427-380F-CE71-166B-2D8BFD406008}"/>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CC304E1B-137A-AE01-EA5F-CAD610F6B26B}"/>
              </a:ext>
            </a:extLst>
          </p:cNvPr>
          <p:cNvSpPr>
            <a:spLocks noGrp="1"/>
          </p:cNvSpPr>
          <p:nvPr>
            <p:ph type="sldNum" sz="quarter" idx="12"/>
          </p:nvPr>
        </p:nvSpPr>
        <p:spPr/>
        <p:txBody>
          <a:bodyPr/>
          <a:lstStyle/>
          <a:p>
            <a:fld id="{0013F078-1FEB-48AD-AE52-BD5B288ACE46}" type="slidenum">
              <a:rPr lang="en-ZA" smtClean="0"/>
              <a:t>‹#›</a:t>
            </a:fld>
            <a:endParaRPr lang="en-ZA"/>
          </a:p>
        </p:txBody>
      </p:sp>
    </p:spTree>
    <p:extLst>
      <p:ext uri="{BB962C8B-B14F-4D97-AF65-F5344CB8AC3E}">
        <p14:creationId xmlns:p14="http://schemas.microsoft.com/office/powerpoint/2010/main" val="792680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A58BDF-0E56-0DF7-70D8-BC2007C88F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DB9684D0-0F7E-1A47-F04C-DA0497ABDF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8D8CB891-09A3-CEAC-6717-D27D442996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6B9780-AE30-47DC-8432-EC469C57D4A2}" type="datetimeFigureOut">
              <a:rPr lang="en-ZA" smtClean="0"/>
              <a:t>2022/06/14</a:t>
            </a:fld>
            <a:endParaRPr lang="en-ZA"/>
          </a:p>
        </p:txBody>
      </p:sp>
      <p:sp>
        <p:nvSpPr>
          <p:cNvPr id="5" name="Footer Placeholder 4">
            <a:extLst>
              <a:ext uri="{FF2B5EF4-FFF2-40B4-BE49-F238E27FC236}">
                <a16:creationId xmlns:a16="http://schemas.microsoft.com/office/drawing/2014/main" id="{8BD5F6C3-1F7E-D59A-0F25-F3B259EDD7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39030516-5C4D-DA7E-190C-B2DA12C2B4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3F078-1FEB-48AD-AE52-BD5B288ACE46}" type="slidenum">
              <a:rPr lang="en-ZA" smtClean="0"/>
              <a:t>‹#›</a:t>
            </a:fld>
            <a:endParaRPr lang="en-ZA"/>
          </a:p>
        </p:txBody>
      </p:sp>
    </p:spTree>
    <p:extLst>
      <p:ext uri="{BB962C8B-B14F-4D97-AF65-F5344CB8AC3E}">
        <p14:creationId xmlns:p14="http://schemas.microsoft.com/office/powerpoint/2010/main" val="175100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5FBE241-4F54-458F-BE50-71B2838458A0}" type="datetimeFigureOut">
              <a:rPr lang="en-ZA" smtClean="0"/>
              <a:t>2022/06/14</a:t>
            </a:fld>
            <a:endParaRPr lang="en-ZA"/>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C0779718-3328-4915-8498-2CA120CD7399}" type="slidenum">
              <a:rPr lang="en-ZA" smtClean="0"/>
              <a:t>‹#›</a:t>
            </a:fld>
            <a:endParaRPr lang="en-ZA"/>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088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sthda.com/english/articles/25-cluster-analysis-in-r-practical-guide/111-types-of-clustering-methods-overview-and-quick-start-r-code/#hybrid-clustering-methods" TargetMode="External"/><Relationship Id="rId2" Type="http://schemas.openxmlformats.org/officeDocument/2006/relationships/hyperlink" Target="http://www.sthda.com/english/articles/25-cluster-analysis-in-r-practical-guide/111-types-of-clustering-methods-overview-and-quick-start-r-code/#advanced-clustering-methods" TargetMode="External"/><Relationship Id="rId1" Type="http://schemas.openxmlformats.org/officeDocument/2006/relationships/slideLayout" Target="../slideLayouts/slideLayout2.xml"/><Relationship Id="rId6" Type="http://schemas.openxmlformats.org/officeDocument/2006/relationships/hyperlink" Target="http://www.sthda.com/english/articles/25-cluster-analysis-in-r-practical-guide/111-types-of-clustering-methods-overview-and-quick-start-r-code/#dbscan-density-based-clustering" TargetMode="External"/><Relationship Id="rId5" Type="http://schemas.openxmlformats.org/officeDocument/2006/relationships/hyperlink" Target="http://www.sthda.com/english/articles/25-cluster-analysis-in-r-practical-guide/111-types-of-clustering-methods-overview-and-quick-start-r-code/#model-based-clustering" TargetMode="External"/><Relationship Id="rId4" Type="http://schemas.openxmlformats.org/officeDocument/2006/relationships/hyperlink" Target="http://www.sthda.com/english/articles/25-cluster-analysis-in-r-practical-guide/111-types-of-clustering-methods-overview-and-quick-start-r-code/#fuzzy-cluster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coursera.org/learn/machine-learning" TargetMode="External"/><Relationship Id="rId2" Type="http://schemas.openxmlformats.org/officeDocument/2006/relationships/hyperlink" Target="https://blogs.nvidia.com/blog/2016/07/29/whats-difference-artificial-intelligence-machine-learning-deep-learning-ai/" TargetMode="External"/><Relationship Id="rId1" Type="http://schemas.openxmlformats.org/officeDocument/2006/relationships/slideLayout" Target="../slideLayouts/slideLayout2.xml"/><Relationship Id="rId5" Type="http://schemas.openxmlformats.org/officeDocument/2006/relationships/hyperlink" Target="http://homes.cs.washington.edu/~pedrod/papers/cacm12.pdf" TargetMode="External"/><Relationship Id="rId4" Type="http://schemas.openxmlformats.org/officeDocument/2006/relationships/hyperlink" Target="http://www.mckinsey.com/industries/high-tech/our-insights/an-executives-guide-to-machine-learning"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png"/><Relationship Id="rId1" Type="http://schemas.openxmlformats.org/officeDocument/2006/relationships/slideLayout" Target="../slideLayouts/slideLayout2.xml"/><Relationship Id="rId4" Type="http://schemas.microsoft.com/office/2007/relationships/hdphoto" Target="../media/hdphoto2.wdp"/></Relationships>
</file>

<file path=ppt/slides/_rels/slide4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2.png"/><Relationship Id="rId1" Type="http://schemas.openxmlformats.org/officeDocument/2006/relationships/slideLayout" Target="../slideLayouts/slideLayout4.xml"/><Relationship Id="rId4" Type="http://schemas.microsoft.com/office/2007/relationships/hdphoto" Target="../media/hdphoto4.wdp"/></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4.png"/><Relationship Id="rId1" Type="http://schemas.openxmlformats.org/officeDocument/2006/relationships/slideLayout" Target="../slideLayouts/slideLayout4.xml"/><Relationship Id="rId4" Type="http://schemas.microsoft.com/office/2007/relationships/hdphoto" Target="../media/hdphoto5.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8.png"/><Relationship Id="rId1" Type="http://schemas.openxmlformats.org/officeDocument/2006/relationships/slideLayout" Target="../slideLayouts/slideLayout4.xml"/><Relationship Id="rId4" Type="http://schemas.microsoft.com/office/2007/relationships/hdphoto" Target="../media/hdphoto6.wdp"/></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1.png"/><Relationship Id="rId1" Type="http://schemas.openxmlformats.org/officeDocument/2006/relationships/slideLayout" Target="../slideLayouts/slideLayout4.xml"/><Relationship Id="rId4" Type="http://schemas.microsoft.com/office/2007/relationships/hdphoto" Target="../media/hdphoto7.wdp"/></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BD7FF430-12D9-556C-A87A-DF94D3CA6C18}"/>
              </a:ext>
            </a:extLst>
          </p:cNvPr>
          <p:cNvSpPr txBox="1">
            <a:spLocks/>
          </p:cNvSpPr>
          <p:nvPr/>
        </p:nvSpPr>
        <p:spPr>
          <a:xfrm>
            <a:off x="1790699" y="3454400"/>
            <a:ext cx="8788401" cy="2654131"/>
          </a:xfrm>
          <a:prstGeom prst="rect">
            <a:avLst/>
          </a:prstGeom>
          <a:solidFill>
            <a:schemeClr val="bg1"/>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ZA" sz="5400" b="0" i="0" u="none" strike="noStrike" kern="1200" cap="none" spc="0" normalizeH="0" baseline="0" noProof="0" dirty="0">
                <a:ln>
                  <a:noFill/>
                </a:ln>
                <a:solidFill>
                  <a:sysClr val="windowText" lastClr="000000"/>
                </a:solidFill>
                <a:effectLst/>
                <a:highlight>
                  <a:srgbClr val="C0C0C0"/>
                </a:highlight>
                <a:uLnTx/>
                <a:uFillTx/>
                <a:latin typeface="Calibri Light" panose="020F0302020204030204"/>
                <a:ea typeface="+mj-ea"/>
                <a:cs typeface="+mj-cs"/>
              </a:rPr>
              <a:t>Machine Learning</a:t>
            </a:r>
            <a:br>
              <a:rPr kumimoji="0" lang="en-ZA" sz="5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br>
            <a:r>
              <a:rPr kumimoji="0" lang="en-ZA" sz="5400" b="0" i="0" u="none" strike="noStrike" kern="1200" cap="none" spc="0" normalizeH="0" baseline="0" noProof="0" dirty="0">
                <a:ln>
                  <a:noFill/>
                </a:ln>
                <a:solidFill>
                  <a:srgbClr val="FF0000"/>
                </a:solidFill>
                <a:effectLst/>
                <a:uLnTx/>
                <a:uFillTx/>
                <a:latin typeface="Calibri Light" panose="020F0302020204030204"/>
                <a:ea typeface="+mj-ea"/>
                <a:cs typeface="+mj-cs"/>
              </a:rPr>
              <a:t>Introduction &amp; Clustering</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ZA" sz="3200" b="1"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By K. Igwe</a:t>
            </a:r>
            <a:br>
              <a:rPr kumimoji="0" lang="en-ZA" sz="32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br>
            <a:r>
              <a:rPr kumimoji="0" lang="en-ZA" sz="3200" b="0" i="0" u="none" strike="noStrike" kern="1200" cap="none" spc="0" normalizeH="0" baseline="0" noProof="0" dirty="0">
                <a:ln>
                  <a:noFill/>
                </a:ln>
                <a:solidFill>
                  <a:sysClr val="windowText" lastClr="000000"/>
                </a:solidFill>
                <a:effectLst/>
                <a:uLnTx/>
                <a:uFillTx/>
                <a:latin typeface="AvantGarde Bk BT" panose="020B0402020202020204" pitchFamily="34" charset="0"/>
                <a:ea typeface="+mj-ea"/>
                <a:cs typeface="+mj-cs"/>
              </a:rPr>
              <a:t>2021</a:t>
            </a:r>
            <a:endParaRPr kumimoji="0" lang="en-GB" sz="40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4265152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Categorical Data</a:t>
            </a:r>
          </a:p>
        </p:txBody>
      </p:sp>
      <p:sp>
        <p:nvSpPr>
          <p:cNvPr id="3" name="Content Placeholder 2"/>
          <p:cNvSpPr>
            <a:spLocks noGrp="1"/>
          </p:cNvSpPr>
          <p:nvPr>
            <p:ph idx="1"/>
          </p:nvPr>
        </p:nvSpPr>
        <p:spPr/>
        <p:txBody>
          <a:bodyPr>
            <a:normAutofit/>
          </a:bodyPr>
          <a:lstStyle/>
          <a:p>
            <a:r>
              <a:rPr lang="en-US"/>
              <a:t>Categorical data: Often represent characteristics such as a person’s gender, country, Yes/No, etc.</a:t>
            </a:r>
          </a:p>
          <a:p>
            <a:pPr marL="0" indent="0">
              <a:buNone/>
            </a:pPr>
            <a:endParaRPr lang="en-US"/>
          </a:p>
          <a:p>
            <a:pPr lvl="1"/>
            <a:r>
              <a:rPr lang="en-US"/>
              <a:t>Categorical Ordinal: Ordered in some way that makes sense</a:t>
            </a:r>
          </a:p>
          <a:p>
            <a:pPr lvl="2"/>
            <a:r>
              <a:rPr lang="en-US"/>
              <a:t>Strongly Disagree, Disagree, Neither agree nor disagree, Agree, Strongly Agree</a:t>
            </a:r>
          </a:p>
          <a:p>
            <a:pPr marL="914400" lvl="2" indent="0">
              <a:buNone/>
            </a:pPr>
            <a:endParaRPr lang="en-US"/>
          </a:p>
          <a:p>
            <a:pPr lvl="1"/>
            <a:r>
              <a:rPr lang="en-US"/>
              <a:t>Categorical Normal: has no order </a:t>
            </a:r>
          </a:p>
          <a:p>
            <a:pPr lvl="2"/>
            <a:r>
              <a:rPr lang="en-US"/>
              <a:t>Male, Female</a:t>
            </a:r>
          </a:p>
          <a:p>
            <a:pPr lvl="2"/>
            <a:r>
              <a:rPr lang="en-US"/>
              <a:t>Yes, No,</a:t>
            </a:r>
          </a:p>
          <a:p>
            <a:pPr lvl="2"/>
            <a:r>
              <a:rPr lang="en-US"/>
              <a:t>South Africa, USA, Kenya, Nigeria</a:t>
            </a:r>
          </a:p>
        </p:txBody>
      </p:sp>
    </p:spTree>
    <p:extLst>
      <p:ext uri="{BB962C8B-B14F-4D97-AF65-F5344CB8AC3E}">
        <p14:creationId xmlns:p14="http://schemas.microsoft.com/office/powerpoint/2010/main" val="3786242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Numerical Data</a:t>
            </a:r>
          </a:p>
        </p:txBody>
      </p:sp>
      <p:sp>
        <p:nvSpPr>
          <p:cNvPr id="3" name="Content Placeholder 2"/>
          <p:cNvSpPr>
            <a:spLocks noGrp="1"/>
          </p:cNvSpPr>
          <p:nvPr>
            <p:ph idx="1"/>
          </p:nvPr>
        </p:nvSpPr>
        <p:spPr/>
        <p:txBody>
          <a:bodyPr>
            <a:normAutofit/>
          </a:bodyPr>
          <a:lstStyle/>
          <a:p>
            <a:r>
              <a:rPr lang="en-US"/>
              <a:t>Numerical data: Have meaning as a measurement or count</a:t>
            </a:r>
          </a:p>
          <a:p>
            <a:pPr lvl="1"/>
            <a:r>
              <a:rPr lang="en-US"/>
              <a:t>Continuous : The values cannot be counted and can only be described using intervals on the real number line.</a:t>
            </a:r>
          </a:p>
          <a:p>
            <a:pPr lvl="2"/>
            <a:r>
              <a:rPr lang="en-US"/>
              <a:t>Person’s height, age, </a:t>
            </a:r>
            <a:r>
              <a:rPr lang="en-US" err="1"/>
              <a:t>etc</a:t>
            </a:r>
            <a:endParaRPr lang="en-US"/>
          </a:p>
          <a:p>
            <a:pPr marL="914400" lvl="2" indent="0">
              <a:buNone/>
            </a:pPr>
            <a:endParaRPr lang="en-US"/>
          </a:p>
          <a:p>
            <a:pPr lvl="1"/>
            <a:r>
              <a:rPr lang="en-US"/>
              <a:t>Discrete: Items that can be counted; they take on possible values that can be listed out.</a:t>
            </a:r>
          </a:p>
          <a:p>
            <a:pPr lvl="2"/>
            <a:r>
              <a:rPr lang="en-US"/>
              <a:t>How many heads in 50 coin flip? </a:t>
            </a:r>
          </a:p>
        </p:txBody>
      </p:sp>
    </p:spTree>
    <p:extLst>
      <p:ext uri="{BB962C8B-B14F-4D97-AF65-F5344CB8AC3E}">
        <p14:creationId xmlns:p14="http://schemas.microsoft.com/office/powerpoint/2010/main" val="853564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Origins of ML</a:t>
            </a:r>
          </a:p>
        </p:txBody>
      </p:sp>
      <p:sp>
        <p:nvSpPr>
          <p:cNvPr id="3" name="Content Placeholder 2"/>
          <p:cNvSpPr>
            <a:spLocks noGrp="1"/>
          </p:cNvSpPr>
          <p:nvPr>
            <p:ph idx="1"/>
          </p:nvPr>
        </p:nvSpPr>
        <p:spPr/>
        <p:txBody>
          <a:bodyPr/>
          <a:lstStyle/>
          <a:p>
            <a:r>
              <a:rPr lang="en-US"/>
              <a:t>Data everywhere</a:t>
            </a:r>
          </a:p>
          <a:p>
            <a:r>
              <a:rPr lang="en-US"/>
              <a:t>Recorded data</a:t>
            </a:r>
          </a:p>
          <a:p>
            <a:r>
              <a:rPr lang="en-US"/>
              <a:t>Explosion of recorded data – electronic sensors</a:t>
            </a:r>
          </a:p>
          <a:p>
            <a:pPr lvl="1"/>
            <a:r>
              <a:rPr lang="en-US"/>
              <a:t>Governments</a:t>
            </a:r>
          </a:p>
          <a:p>
            <a:pPr lvl="1"/>
            <a:r>
              <a:rPr lang="en-US"/>
              <a:t>Businesses</a:t>
            </a:r>
          </a:p>
          <a:p>
            <a:pPr lvl="1"/>
            <a:r>
              <a:rPr lang="en-US"/>
              <a:t>Individuals</a:t>
            </a:r>
          </a:p>
          <a:p>
            <a:r>
              <a:rPr lang="en-US"/>
              <a:t>Era of Big Data</a:t>
            </a:r>
          </a:p>
          <a:p>
            <a:r>
              <a:rPr lang="en-US"/>
              <a:t>Computational Power</a:t>
            </a:r>
          </a:p>
        </p:txBody>
      </p:sp>
    </p:spTree>
    <p:extLst>
      <p:ext uri="{BB962C8B-B14F-4D97-AF65-F5344CB8AC3E}">
        <p14:creationId xmlns:p14="http://schemas.microsoft.com/office/powerpoint/2010/main" val="1253798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ZA" b="1"/>
              <a:t>Applications of ML</a:t>
            </a:r>
          </a:p>
        </p:txBody>
      </p:sp>
      <p:sp>
        <p:nvSpPr>
          <p:cNvPr id="3" name="Content Placeholder 2"/>
          <p:cNvSpPr>
            <a:spLocks noGrp="1"/>
          </p:cNvSpPr>
          <p:nvPr>
            <p:ph idx="1"/>
          </p:nvPr>
        </p:nvSpPr>
        <p:spPr/>
        <p:txBody>
          <a:bodyPr/>
          <a:lstStyle/>
          <a:p>
            <a:r>
              <a:rPr lang="en-ZA"/>
              <a:t>We all use it on a daily basis. Examples:</a:t>
            </a:r>
          </a:p>
          <a:p>
            <a:endParaRPr lang="en-ZA"/>
          </a:p>
          <a:p>
            <a:endParaRPr lang="en-ZA"/>
          </a:p>
          <a:p>
            <a:pPr marL="0" indent="0">
              <a:buNone/>
            </a:pPr>
            <a:endParaRPr lang="en-ZA"/>
          </a:p>
          <a:p>
            <a:pPr marL="0" indent="0">
              <a:buNone/>
            </a:pPr>
            <a:endParaRPr lang="en-ZA"/>
          </a:p>
        </p:txBody>
      </p:sp>
      <p:pic>
        <p:nvPicPr>
          <p:cNvPr id="4" name="Picture 3"/>
          <p:cNvPicPr>
            <a:picLocks noChangeAspect="1"/>
          </p:cNvPicPr>
          <p:nvPr/>
        </p:nvPicPr>
        <p:blipFill>
          <a:blip r:embed="rId2"/>
          <a:stretch>
            <a:fillRect/>
          </a:stretch>
        </p:blipFill>
        <p:spPr>
          <a:xfrm>
            <a:off x="4867275" y="2877344"/>
            <a:ext cx="2457450" cy="2247900"/>
          </a:xfrm>
          <a:prstGeom prst="rect">
            <a:avLst/>
          </a:prstGeom>
        </p:spPr>
      </p:pic>
    </p:spTree>
    <p:extLst>
      <p:ext uri="{BB962C8B-B14F-4D97-AF65-F5344CB8AC3E}">
        <p14:creationId xmlns:p14="http://schemas.microsoft.com/office/powerpoint/2010/main" val="2217221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b="1">
                <a:latin typeface="Adobe Gothic Std B" panose="020B0800000000000000" pitchFamily="34" charset="-128"/>
                <a:ea typeface="Adobe Gothic Std B" panose="020B0800000000000000" pitchFamily="34" charset="-128"/>
              </a:rPr>
              <a:t>Machine Learning Applications</a:t>
            </a:r>
          </a:p>
        </p:txBody>
      </p:sp>
      <p:sp>
        <p:nvSpPr>
          <p:cNvPr id="3" name="Content Placeholder 2"/>
          <p:cNvSpPr>
            <a:spLocks noGrp="1"/>
          </p:cNvSpPr>
          <p:nvPr>
            <p:ph idx="1"/>
          </p:nvPr>
        </p:nvSpPr>
        <p:spPr/>
        <p:txBody>
          <a:bodyPr>
            <a:normAutofit fontScale="85000" lnSpcReduction="20000"/>
          </a:bodyPr>
          <a:lstStyle/>
          <a:p>
            <a:r>
              <a:rPr lang="en-ZA"/>
              <a:t>Spam filtering</a:t>
            </a:r>
          </a:p>
          <a:p>
            <a:r>
              <a:rPr lang="en-ZA"/>
              <a:t>Credit scoring</a:t>
            </a:r>
          </a:p>
          <a:p>
            <a:r>
              <a:rPr lang="en-ZA"/>
              <a:t>Credit card fraud detection</a:t>
            </a:r>
          </a:p>
          <a:p>
            <a:r>
              <a:rPr lang="en-ZA"/>
              <a:t>Digit recognition on checks, zip codes</a:t>
            </a:r>
          </a:p>
          <a:p>
            <a:r>
              <a:rPr lang="en-ZA"/>
              <a:t>Detecting faces in images</a:t>
            </a:r>
          </a:p>
          <a:p>
            <a:r>
              <a:rPr lang="en-ZA"/>
              <a:t>MRI image analysis</a:t>
            </a:r>
          </a:p>
          <a:p>
            <a:r>
              <a:rPr lang="en-ZA"/>
              <a:t>Recommendation system</a:t>
            </a:r>
          </a:p>
          <a:p>
            <a:r>
              <a:rPr lang="en-ZA"/>
              <a:t>Search engines</a:t>
            </a:r>
          </a:p>
          <a:p>
            <a:r>
              <a:rPr lang="en-ZA"/>
              <a:t>Handwriting recognition</a:t>
            </a:r>
          </a:p>
          <a:p>
            <a:r>
              <a:rPr lang="en-ZA"/>
              <a:t>Scene classification</a:t>
            </a:r>
          </a:p>
          <a:p>
            <a:r>
              <a:rPr lang="en-ZA"/>
              <a:t>etc...</a:t>
            </a:r>
          </a:p>
        </p:txBody>
      </p:sp>
    </p:spTree>
    <p:extLst>
      <p:ext uri="{BB962C8B-B14F-4D97-AF65-F5344CB8AC3E}">
        <p14:creationId xmlns:p14="http://schemas.microsoft.com/office/powerpoint/2010/main" val="619023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4IR</a:t>
            </a:r>
          </a:p>
        </p:txBody>
      </p:sp>
      <p:pic>
        <p:nvPicPr>
          <p:cNvPr id="4" name="Content Placeholder 3"/>
          <p:cNvPicPr>
            <a:picLocks noGrp="1" noChangeAspect="1"/>
          </p:cNvPicPr>
          <p:nvPr>
            <p:ph idx="1"/>
          </p:nvPr>
        </p:nvPicPr>
        <p:blipFill>
          <a:blip r:embed="rId2"/>
          <a:stretch>
            <a:fillRect/>
          </a:stretch>
        </p:blipFill>
        <p:spPr>
          <a:xfrm>
            <a:off x="1951667" y="1825625"/>
            <a:ext cx="8288665" cy="4351338"/>
          </a:xfrm>
          <a:prstGeom prst="rect">
            <a:avLst/>
          </a:prstGeom>
        </p:spPr>
      </p:pic>
    </p:spTree>
    <p:extLst>
      <p:ext uri="{BB962C8B-B14F-4D97-AF65-F5344CB8AC3E}">
        <p14:creationId xmlns:p14="http://schemas.microsoft.com/office/powerpoint/2010/main" val="45648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4IR</a:t>
            </a:r>
          </a:p>
        </p:txBody>
      </p:sp>
      <p:pic>
        <p:nvPicPr>
          <p:cNvPr id="4" name="Content Placeholder 3"/>
          <p:cNvPicPr>
            <a:picLocks noGrp="1" noChangeAspect="1"/>
          </p:cNvPicPr>
          <p:nvPr>
            <p:ph idx="1"/>
          </p:nvPr>
        </p:nvPicPr>
        <p:blipFill>
          <a:blip r:embed="rId2"/>
          <a:stretch>
            <a:fillRect/>
          </a:stretch>
        </p:blipFill>
        <p:spPr>
          <a:xfrm>
            <a:off x="2047072" y="1825625"/>
            <a:ext cx="8097856" cy="4351338"/>
          </a:xfrm>
          <a:prstGeom prst="rect">
            <a:avLst/>
          </a:prstGeom>
        </p:spPr>
      </p:pic>
    </p:spTree>
    <p:extLst>
      <p:ext uri="{BB962C8B-B14F-4D97-AF65-F5344CB8AC3E}">
        <p14:creationId xmlns:p14="http://schemas.microsoft.com/office/powerpoint/2010/main" val="1465470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Artificial Intelligence(AI)</a:t>
            </a:r>
          </a:p>
        </p:txBody>
      </p:sp>
      <p:sp>
        <p:nvSpPr>
          <p:cNvPr id="3" name="Content Placeholder 2"/>
          <p:cNvSpPr>
            <a:spLocks noGrp="1"/>
          </p:cNvSpPr>
          <p:nvPr>
            <p:ph idx="1"/>
          </p:nvPr>
        </p:nvSpPr>
        <p:spPr/>
        <p:txBody>
          <a:bodyPr/>
          <a:lstStyle/>
          <a:p>
            <a:r>
              <a:rPr lang="en-ZA" b="1">
                <a:solidFill>
                  <a:srgbClr val="FF0000"/>
                </a:solidFill>
              </a:rPr>
              <a:t>Artificial Intelligence (AI), </a:t>
            </a:r>
            <a:r>
              <a:rPr lang="en-ZA">
                <a:solidFill>
                  <a:srgbClr val="0070C0"/>
                </a:solidFill>
              </a:rPr>
              <a:t>is man made intelligence using</a:t>
            </a:r>
            <a:br>
              <a:rPr lang="en-ZA">
                <a:solidFill>
                  <a:srgbClr val="0070C0"/>
                </a:solidFill>
              </a:rPr>
            </a:br>
            <a:r>
              <a:rPr lang="en-ZA">
                <a:solidFill>
                  <a:srgbClr val="0070C0"/>
                </a:solidFill>
              </a:rPr>
              <a:t>machines and software designed to perform given task and mimic the thinking process of a human being</a:t>
            </a:r>
            <a:r>
              <a:rPr lang="en-ZA"/>
              <a:t>. </a:t>
            </a:r>
            <a:br>
              <a:rPr lang="en-ZA"/>
            </a:br>
            <a:endParaRPr lang="en-ZA"/>
          </a:p>
        </p:txBody>
      </p:sp>
    </p:spTree>
    <p:extLst>
      <p:ext uri="{BB962C8B-B14F-4D97-AF65-F5344CB8AC3E}">
        <p14:creationId xmlns:p14="http://schemas.microsoft.com/office/powerpoint/2010/main" val="3218108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AI vs ML</a:t>
            </a:r>
          </a:p>
        </p:txBody>
      </p:sp>
      <p:pic>
        <p:nvPicPr>
          <p:cNvPr id="4" name="Content Placeholder 3"/>
          <p:cNvPicPr>
            <a:picLocks noGrp="1" noChangeAspect="1"/>
          </p:cNvPicPr>
          <p:nvPr>
            <p:ph idx="1"/>
          </p:nvPr>
        </p:nvPicPr>
        <p:blipFill>
          <a:blip r:embed="rId2"/>
          <a:stretch>
            <a:fillRect/>
          </a:stretch>
        </p:blipFill>
        <p:spPr>
          <a:xfrm>
            <a:off x="1326525" y="1750794"/>
            <a:ext cx="7997042" cy="4194004"/>
          </a:xfrm>
          <a:prstGeom prst="rect">
            <a:avLst/>
          </a:prstGeom>
        </p:spPr>
      </p:pic>
    </p:spTree>
    <p:extLst>
      <p:ext uri="{BB962C8B-B14F-4D97-AF65-F5344CB8AC3E}">
        <p14:creationId xmlns:p14="http://schemas.microsoft.com/office/powerpoint/2010/main" val="4118342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AI</a:t>
            </a:r>
          </a:p>
        </p:txBody>
      </p:sp>
      <p:pic>
        <p:nvPicPr>
          <p:cNvPr id="4" name="Content Placeholder 3"/>
          <p:cNvPicPr>
            <a:picLocks noGrp="1" noChangeAspect="1"/>
          </p:cNvPicPr>
          <p:nvPr>
            <p:ph idx="1"/>
          </p:nvPr>
        </p:nvPicPr>
        <p:blipFill>
          <a:blip r:embed="rId2"/>
          <a:stretch>
            <a:fillRect/>
          </a:stretch>
        </p:blipFill>
        <p:spPr>
          <a:xfrm>
            <a:off x="1379114" y="2042979"/>
            <a:ext cx="9207320" cy="3830783"/>
          </a:xfrm>
          <a:prstGeom prst="rect">
            <a:avLst/>
          </a:prstGeom>
        </p:spPr>
      </p:pic>
    </p:spTree>
    <p:extLst>
      <p:ext uri="{BB962C8B-B14F-4D97-AF65-F5344CB8AC3E}">
        <p14:creationId xmlns:p14="http://schemas.microsoft.com/office/powerpoint/2010/main" val="2893114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154" y="365126"/>
            <a:ext cx="10820646" cy="862542"/>
          </a:xfrm>
        </p:spPr>
        <p:txBody>
          <a:bodyPr>
            <a:normAutofit/>
          </a:bodyPr>
          <a:lstStyle/>
          <a:p>
            <a:r>
              <a:rPr lang="en-ZA" sz="4000"/>
              <a:t>Lesson Objectives</a:t>
            </a:r>
            <a:endParaRPr lang="en-GB" sz="4000">
              <a:solidFill>
                <a:srgbClr val="C00000"/>
              </a:solidFill>
            </a:endParaRPr>
          </a:p>
        </p:txBody>
      </p:sp>
      <p:sp>
        <p:nvSpPr>
          <p:cNvPr id="8" name="Content Placeholder 2">
            <a:extLst>
              <a:ext uri="{FF2B5EF4-FFF2-40B4-BE49-F238E27FC236}">
                <a16:creationId xmlns:a16="http://schemas.microsoft.com/office/drawing/2014/main" id="{D48CB315-B83D-424D-8801-0A649B56576D}"/>
              </a:ext>
            </a:extLst>
          </p:cNvPr>
          <p:cNvSpPr>
            <a:spLocks noGrp="1"/>
          </p:cNvSpPr>
          <p:nvPr>
            <p:ph idx="1"/>
          </p:nvPr>
        </p:nvSpPr>
        <p:spPr>
          <a:xfrm>
            <a:off x="838199" y="1825624"/>
            <a:ext cx="10649755" cy="4278961"/>
          </a:xfrm>
        </p:spPr>
        <p:txBody>
          <a:bodyPr numCol="1">
            <a:normAutofit/>
          </a:bodyPr>
          <a:lstStyle/>
          <a:p>
            <a:r>
              <a:rPr lang="en-ZA"/>
              <a:t>Define Machine Learning(ML)</a:t>
            </a:r>
          </a:p>
          <a:p>
            <a:r>
              <a:rPr lang="en-ZA"/>
              <a:t>Applications of ML</a:t>
            </a:r>
          </a:p>
          <a:p>
            <a:r>
              <a:rPr lang="en-ZA"/>
              <a:t>Origins</a:t>
            </a:r>
          </a:p>
          <a:p>
            <a:r>
              <a:rPr lang="en-ZA"/>
              <a:t>ML vs Traditional Programming</a:t>
            </a:r>
          </a:p>
          <a:p>
            <a:r>
              <a:rPr lang="en-ZA"/>
              <a:t>Interdisciplinary field</a:t>
            </a:r>
          </a:p>
          <a:p>
            <a:r>
              <a:rPr lang="en-ZA"/>
              <a:t>Supervised vs. Unsupervised</a:t>
            </a:r>
          </a:p>
          <a:p>
            <a:r>
              <a:rPr lang="en-ZA"/>
              <a:t>Classification vs. </a:t>
            </a:r>
            <a:r>
              <a:rPr lang="en-ZA" err="1"/>
              <a:t>Clusturing</a:t>
            </a:r>
            <a:endParaRPr lang="en-ZA"/>
          </a:p>
          <a:p>
            <a:r>
              <a:rPr lang="en-ZA" err="1"/>
              <a:t>Clusturing</a:t>
            </a:r>
            <a:r>
              <a:rPr lang="en-ZA"/>
              <a:t>- K-Mean</a:t>
            </a:r>
          </a:p>
          <a:p>
            <a:endParaRPr lang="en-ZA"/>
          </a:p>
        </p:txBody>
      </p:sp>
    </p:spTree>
    <p:extLst>
      <p:ext uri="{BB962C8B-B14F-4D97-AF65-F5344CB8AC3E}">
        <p14:creationId xmlns:p14="http://schemas.microsoft.com/office/powerpoint/2010/main" val="325529873"/>
      </p:ext>
    </p:extLst>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b="0" i="0" u="none" strike="noStrike" baseline="0">
                <a:solidFill>
                  <a:srgbClr val="000080"/>
                </a:solidFill>
                <a:latin typeface="LCMSSB8"/>
              </a:rPr>
              <a:t>Interdisciplinary field</a:t>
            </a:r>
            <a:endParaRPr lang="en-ZA"/>
          </a:p>
        </p:txBody>
      </p:sp>
      <p:pic>
        <p:nvPicPr>
          <p:cNvPr id="4" name="Content Placeholder 3"/>
          <p:cNvPicPr>
            <a:picLocks noGrp="1" noChangeAspect="1"/>
          </p:cNvPicPr>
          <p:nvPr>
            <p:ph idx="1"/>
          </p:nvPr>
        </p:nvPicPr>
        <p:blipFill>
          <a:blip r:embed="rId2"/>
          <a:stretch>
            <a:fillRect/>
          </a:stretch>
        </p:blipFill>
        <p:spPr>
          <a:xfrm>
            <a:off x="2202287" y="1235602"/>
            <a:ext cx="7456868" cy="5296589"/>
          </a:xfrm>
          <a:prstGeom prst="rect">
            <a:avLst/>
          </a:prstGeom>
        </p:spPr>
      </p:pic>
    </p:spTree>
    <p:extLst>
      <p:ext uri="{BB962C8B-B14F-4D97-AF65-F5344CB8AC3E}">
        <p14:creationId xmlns:p14="http://schemas.microsoft.com/office/powerpoint/2010/main" val="2375547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b="0" i="0" u="none" strike="noStrike" baseline="0">
                <a:solidFill>
                  <a:srgbClr val="000080"/>
                </a:solidFill>
                <a:latin typeface="LCMSSB8"/>
              </a:rPr>
              <a:t>Supervised vs. Unsupervised</a:t>
            </a:r>
            <a:endParaRPr lang="en-ZA"/>
          </a:p>
        </p:txBody>
      </p:sp>
      <p:pic>
        <p:nvPicPr>
          <p:cNvPr id="4" name="Content Placeholder 3"/>
          <p:cNvPicPr>
            <a:picLocks noGrp="1" noChangeAspect="1"/>
          </p:cNvPicPr>
          <p:nvPr>
            <p:ph idx="1"/>
          </p:nvPr>
        </p:nvPicPr>
        <p:blipFill>
          <a:blip r:embed="rId2"/>
          <a:stretch>
            <a:fillRect/>
          </a:stretch>
        </p:blipFill>
        <p:spPr>
          <a:xfrm>
            <a:off x="1455313" y="2751031"/>
            <a:ext cx="8449037" cy="3237644"/>
          </a:xfrm>
          <a:prstGeom prst="rect">
            <a:avLst/>
          </a:prstGeom>
        </p:spPr>
      </p:pic>
      <p:sp>
        <p:nvSpPr>
          <p:cNvPr id="3" name="TextBox 2"/>
          <p:cNvSpPr txBox="1"/>
          <p:nvPr/>
        </p:nvSpPr>
        <p:spPr>
          <a:xfrm>
            <a:off x="1455313" y="1629849"/>
            <a:ext cx="5731098" cy="400110"/>
          </a:xfrm>
          <a:prstGeom prst="rect">
            <a:avLst/>
          </a:prstGeom>
          <a:noFill/>
        </p:spPr>
        <p:txBody>
          <a:bodyPr wrap="square" rtlCol="0">
            <a:spAutoFit/>
          </a:bodyPr>
          <a:lstStyle/>
          <a:p>
            <a:r>
              <a:rPr lang="en-ZA" sz="2000" b="1"/>
              <a:t>Its all about how the </a:t>
            </a:r>
            <a:r>
              <a:rPr lang="en-ZA" sz="2000" b="1">
                <a:solidFill>
                  <a:srgbClr val="FF0000"/>
                </a:solidFill>
              </a:rPr>
              <a:t>DATA </a:t>
            </a:r>
            <a:r>
              <a:rPr lang="en-ZA" sz="2000" b="1"/>
              <a:t>looks/appear</a:t>
            </a:r>
          </a:p>
        </p:txBody>
      </p:sp>
    </p:spTree>
    <p:extLst>
      <p:ext uri="{BB962C8B-B14F-4D97-AF65-F5344CB8AC3E}">
        <p14:creationId xmlns:p14="http://schemas.microsoft.com/office/powerpoint/2010/main" val="3569323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914399"/>
          </a:xfrm>
        </p:spPr>
        <p:txBody>
          <a:bodyPr/>
          <a:lstStyle/>
          <a:p>
            <a:r>
              <a:rPr lang="en-ZA" b="0" i="0" u="none" strike="noStrike" baseline="0">
                <a:solidFill>
                  <a:srgbClr val="000080"/>
                </a:solidFill>
                <a:latin typeface="LCMSSB8"/>
              </a:rPr>
              <a:t>Supervised</a:t>
            </a:r>
            <a:endParaRPr lang="en-ZA"/>
          </a:p>
        </p:txBody>
      </p:sp>
      <p:pic>
        <p:nvPicPr>
          <p:cNvPr id="4" name="Content Placeholder 3"/>
          <p:cNvPicPr>
            <a:picLocks noGrp="1" noChangeAspect="1"/>
          </p:cNvPicPr>
          <p:nvPr>
            <p:ph idx="1"/>
          </p:nvPr>
        </p:nvPicPr>
        <p:blipFill>
          <a:blip r:embed="rId2"/>
          <a:stretch>
            <a:fillRect/>
          </a:stretch>
        </p:blipFill>
        <p:spPr>
          <a:xfrm>
            <a:off x="1171978" y="1068165"/>
            <a:ext cx="8886422" cy="5789836"/>
          </a:xfrm>
          <a:prstGeom prst="rect">
            <a:avLst/>
          </a:prstGeom>
        </p:spPr>
      </p:pic>
    </p:spTree>
    <p:extLst>
      <p:ext uri="{BB962C8B-B14F-4D97-AF65-F5344CB8AC3E}">
        <p14:creationId xmlns:p14="http://schemas.microsoft.com/office/powerpoint/2010/main" val="3915889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solidFill>
                  <a:srgbClr val="000080"/>
                </a:solidFill>
                <a:latin typeface="LCMSSB8"/>
              </a:rPr>
              <a:t>Supervised Learning Algorithms</a:t>
            </a:r>
            <a:endParaRPr lang="en-ZA"/>
          </a:p>
        </p:txBody>
      </p:sp>
      <p:pic>
        <p:nvPicPr>
          <p:cNvPr id="7" name="Content Placeholder 6"/>
          <p:cNvPicPr>
            <a:picLocks noGrp="1" noChangeAspect="1"/>
          </p:cNvPicPr>
          <p:nvPr>
            <p:ph idx="1"/>
          </p:nvPr>
        </p:nvPicPr>
        <p:blipFill>
          <a:blip r:embed="rId2"/>
          <a:stretch>
            <a:fillRect/>
          </a:stretch>
        </p:blipFill>
        <p:spPr>
          <a:xfrm>
            <a:off x="1753941" y="1792410"/>
            <a:ext cx="6578690" cy="4283458"/>
          </a:xfrm>
          <a:prstGeom prst="rect">
            <a:avLst/>
          </a:prstGeom>
        </p:spPr>
      </p:pic>
    </p:spTree>
    <p:extLst>
      <p:ext uri="{BB962C8B-B14F-4D97-AF65-F5344CB8AC3E}">
        <p14:creationId xmlns:p14="http://schemas.microsoft.com/office/powerpoint/2010/main" val="1931656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0152"/>
            <a:ext cx="10515600" cy="1030310"/>
          </a:xfrm>
        </p:spPr>
        <p:txBody>
          <a:bodyPr/>
          <a:lstStyle/>
          <a:p>
            <a:r>
              <a:rPr lang="en-ZA" b="0" i="0" u="none" strike="noStrike" baseline="0">
                <a:solidFill>
                  <a:srgbClr val="000080"/>
                </a:solidFill>
                <a:latin typeface="LCMSSB8"/>
              </a:rPr>
              <a:t>Unsupervised Learning</a:t>
            </a:r>
            <a:endParaRPr lang="en-ZA"/>
          </a:p>
        </p:txBody>
      </p:sp>
      <p:pic>
        <p:nvPicPr>
          <p:cNvPr id="4" name="Content Placeholder 3"/>
          <p:cNvPicPr>
            <a:picLocks noGrp="1" noChangeAspect="1"/>
          </p:cNvPicPr>
          <p:nvPr>
            <p:ph idx="1"/>
          </p:nvPr>
        </p:nvPicPr>
        <p:blipFill>
          <a:blip r:embed="rId2"/>
          <a:stretch>
            <a:fillRect/>
          </a:stretch>
        </p:blipFill>
        <p:spPr>
          <a:xfrm>
            <a:off x="2318196" y="2021128"/>
            <a:ext cx="8062175" cy="4225854"/>
          </a:xfrm>
          <a:prstGeom prst="rect">
            <a:avLst/>
          </a:prstGeom>
        </p:spPr>
      </p:pic>
      <p:pic>
        <p:nvPicPr>
          <p:cNvPr id="3" name="Picture 2"/>
          <p:cNvPicPr>
            <a:picLocks noChangeAspect="1"/>
          </p:cNvPicPr>
          <p:nvPr/>
        </p:nvPicPr>
        <p:blipFill>
          <a:blip r:embed="rId3"/>
          <a:stretch>
            <a:fillRect/>
          </a:stretch>
        </p:blipFill>
        <p:spPr>
          <a:xfrm>
            <a:off x="591846" y="1075377"/>
            <a:ext cx="5962650" cy="100965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8525814" y="2498501"/>
                <a:ext cx="3168203" cy="369332"/>
              </a:xfrm>
              <a:prstGeom prst="rect">
                <a:avLst/>
              </a:prstGeom>
              <a:noFill/>
            </p:spPr>
            <p:txBody>
              <a:bodyPr wrap="square" rtlCol="0">
                <a:spAutoFit/>
              </a:bodyPr>
              <a:lstStyle/>
              <a:p>
                <a:r>
                  <a:rPr lang="en-ZA"/>
                  <a:t>There is only </a:t>
                </a:r>
                <a14:m>
                  <m:oMath xmlns:m="http://schemas.openxmlformats.org/officeDocument/2006/math">
                    <m:r>
                      <a:rPr lang="en-ZA" i="1" dirty="0" smtClean="0">
                        <a:latin typeface="Cambria Math" panose="02040503050406030204" pitchFamily="18" charset="0"/>
                      </a:rPr>
                      <m:t>𝑥</m:t>
                    </m:r>
                  </m:oMath>
                </a14:m>
                <a:r>
                  <a:rPr lang="en-ZA"/>
                  <a:t>, and no </a:t>
                </a:r>
                <a14:m>
                  <m:oMath xmlns:m="http://schemas.openxmlformats.org/officeDocument/2006/math">
                    <m:r>
                      <a:rPr lang="en-ZA" i="1" dirty="0" smtClean="0">
                        <a:latin typeface="Cambria Math" panose="02040503050406030204" pitchFamily="18" charset="0"/>
                      </a:rPr>
                      <m:t>𝑦</m:t>
                    </m:r>
                  </m:oMath>
                </a14:m>
                <a:endParaRPr lang="en-ZA"/>
              </a:p>
            </p:txBody>
          </p:sp>
        </mc:Choice>
        <mc:Fallback xmlns="">
          <p:sp>
            <p:nvSpPr>
              <p:cNvPr id="5" name="TextBox 4"/>
              <p:cNvSpPr txBox="1">
                <a:spLocks noRot="1" noChangeAspect="1" noMove="1" noResize="1" noEditPoints="1" noAdjustHandles="1" noChangeArrowheads="1" noChangeShapeType="1" noTextEdit="1"/>
              </p:cNvSpPr>
              <p:nvPr/>
            </p:nvSpPr>
            <p:spPr>
              <a:xfrm>
                <a:off x="8525814" y="2498501"/>
                <a:ext cx="3168203" cy="369332"/>
              </a:xfrm>
              <a:prstGeom prst="rect">
                <a:avLst/>
              </a:prstGeom>
              <a:blipFill>
                <a:blip r:embed="rId4"/>
                <a:stretch>
                  <a:fillRect l="-1734"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2777404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b="0" i="0" u="none" strike="noStrike" baseline="0">
                <a:solidFill>
                  <a:srgbClr val="000080"/>
                </a:solidFill>
                <a:latin typeface="LCMSSB8"/>
              </a:rPr>
              <a:t>Unsupervised learning</a:t>
            </a:r>
            <a:endParaRPr lang="en-ZA"/>
          </a:p>
        </p:txBody>
      </p:sp>
      <p:pic>
        <p:nvPicPr>
          <p:cNvPr id="4" name="Content Placeholder 3"/>
          <p:cNvPicPr>
            <a:picLocks noGrp="1" noChangeAspect="1"/>
          </p:cNvPicPr>
          <p:nvPr>
            <p:ph idx="1"/>
          </p:nvPr>
        </p:nvPicPr>
        <p:blipFill>
          <a:blip r:embed="rId2"/>
          <a:stretch>
            <a:fillRect/>
          </a:stretch>
        </p:blipFill>
        <p:spPr>
          <a:xfrm>
            <a:off x="560387" y="1342231"/>
            <a:ext cx="6434138" cy="5082845"/>
          </a:xfrm>
          <a:prstGeom prst="rect">
            <a:avLst/>
          </a:prstGeom>
        </p:spPr>
      </p:pic>
    </p:spTree>
    <p:extLst>
      <p:ext uri="{BB962C8B-B14F-4D97-AF65-F5344CB8AC3E}">
        <p14:creationId xmlns:p14="http://schemas.microsoft.com/office/powerpoint/2010/main" val="3351764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068946"/>
          </a:xfrm>
        </p:spPr>
        <p:txBody>
          <a:bodyPr/>
          <a:lstStyle/>
          <a:p>
            <a:r>
              <a:rPr lang="en-ZA" b="0" i="0" u="none" strike="noStrike" baseline="0">
                <a:solidFill>
                  <a:srgbClr val="000080"/>
                </a:solidFill>
                <a:latin typeface="LCMSSB8"/>
              </a:rPr>
              <a:t>Unsupervised learning</a:t>
            </a:r>
            <a:endParaRPr lang="en-ZA"/>
          </a:p>
        </p:txBody>
      </p:sp>
      <p:pic>
        <p:nvPicPr>
          <p:cNvPr id="4" name="Content Placeholder 3"/>
          <p:cNvPicPr>
            <a:picLocks noGrp="1" noChangeAspect="1"/>
          </p:cNvPicPr>
          <p:nvPr>
            <p:ph idx="1"/>
          </p:nvPr>
        </p:nvPicPr>
        <p:blipFill>
          <a:blip r:embed="rId2"/>
          <a:stretch>
            <a:fillRect/>
          </a:stretch>
        </p:blipFill>
        <p:spPr>
          <a:xfrm>
            <a:off x="963702" y="956592"/>
            <a:ext cx="7819690" cy="5495976"/>
          </a:xfrm>
          <a:prstGeom prst="rect">
            <a:avLst/>
          </a:prstGeom>
        </p:spPr>
      </p:pic>
    </p:spTree>
    <p:extLst>
      <p:ext uri="{BB962C8B-B14F-4D97-AF65-F5344CB8AC3E}">
        <p14:creationId xmlns:p14="http://schemas.microsoft.com/office/powerpoint/2010/main" val="3521754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b="0" i="0" u="none" strike="noStrike" baseline="0">
                <a:solidFill>
                  <a:srgbClr val="000080"/>
                </a:solidFill>
                <a:latin typeface="LCMSSB8"/>
              </a:rPr>
              <a:t>Unsupervised learning</a:t>
            </a:r>
            <a:endParaRPr lang="en-ZA"/>
          </a:p>
        </p:txBody>
      </p:sp>
      <p:sp>
        <p:nvSpPr>
          <p:cNvPr id="3" name="Content Placeholder 2"/>
          <p:cNvSpPr>
            <a:spLocks noGrp="1"/>
          </p:cNvSpPr>
          <p:nvPr>
            <p:ph idx="1"/>
          </p:nvPr>
        </p:nvSpPr>
        <p:spPr/>
        <p:txBody>
          <a:bodyPr>
            <a:normAutofit fontScale="92500" lnSpcReduction="20000"/>
          </a:bodyPr>
          <a:lstStyle/>
          <a:p>
            <a:pPr marL="0" indent="0">
              <a:buNone/>
            </a:pPr>
            <a:r>
              <a:rPr lang="en-ZA" b="0" i="0" u="none" strike="noStrike" baseline="0">
                <a:latin typeface="LCMSSB8"/>
              </a:rPr>
              <a:t>Methods</a:t>
            </a:r>
            <a:r>
              <a:rPr lang="en-ZA" b="0" i="0" u="none" strike="noStrike" baseline="0">
                <a:latin typeface="LCMSS8"/>
              </a:rPr>
              <a:t>: </a:t>
            </a:r>
          </a:p>
          <a:p>
            <a:r>
              <a:rPr lang="en-ZA" b="0" i="0" u="none" strike="noStrike" baseline="0">
                <a:latin typeface="LCMSS8"/>
              </a:rPr>
              <a:t>K-means, </a:t>
            </a:r>
          </a:p>
          <a:p>
            <a:r>
              <a:rPr lang="en-ZA">
                <a:latin typeface="LCMSS8"/>
              </a:rPr>
              <a:t>G</a:t>
            </a:r>
            <a:r>
              <a:rPr lang="en-ZA" b="0" i="0" u="none" strike="noStrike" baseline="0">
                <a:latin typeface="LCMSS8"/>
              </a:rPr>
              <a:t>aussian mixtures, </a:t>
            </a:r>
          </a:p>
          <a:p>
            <a:r>
              <a:rPr lang="en-ZA">
                <a:latin typeface="LCMSS8"/>
              </a:rPr>
              <a:t>H</a:t>
            </a:r>
            <a:r>
              <a:rPr lang="en-ZA" b="0" i="0" u="none" strike="noStrike" baseline="0">
                <a:latin typeface="LCMSS8"/>
              </a:rPr>
              <a:t>ierarchical clustering,</a:t>
            </a:r>
          </a:p>
          <a:p>
            <a:r>
              <a:rPr lang="en-ZA">
                <a:latin typeface="LCMSS8"/>
              </a:rPr>
              <a:t>S</a:t>
            </a:r>
            <a:r>
              <a:rPr lang="en-ZA" b="0" i="0" u="none" strike="noStrike" baseline="0">
                <a:latin typeface="LCMSS8"/>
              </a:rPr>
              <a:t>pectral clustering, </a:t>
            </a:r>
          </a:p>
          <a:p>
            <a:r>
              <a:rPr lang="en-ZA">
                <a:hlinkClick r:id="rId2"/>
              </a:rPr>
              <a:t>Advanced clustering methods</a:t>
            </a:r>
            <a:endParaRPr lang="en-ZA" sz="3600"/>
          </a:p>
          <a:p>
            <a:pPr lvl="1"/>
            <a:r>
              <a:rPr lang="en-ZA">
                <a:hlinkClick r:id="rId3"/>
              </a:rPr>
              <a:t>Hybrid clustering methods</a:t>
            </a:r>
            <a:endParaRPr lang="en-ZA" sz="3200"/>
          </a:p>
          <a:p>
            <a:pPr lvl="1"/>
            <a:r>
              <a:rPr lang="en-ZA">
                <a:hlinkClick r:id="rId4"/>
              </a:rPr>
              <a:t>Fuzzy clustering</a:t>
            </a:r>
            <a:endParaRPr lang="en-ZA" sz="3200"/>
          </a:p>
          <a:p>
            <a:pPr lvl="1"/>
            <a:r>
              <a:rPr lang="en-ZA">
                <a:hlinkClick r:id="rId5"/>
              </a:rPr>
              <a:t>Model-based clustering</a:t>
            </a:r>
            <a:endParaRPr lang="en-ZA"/>
          </a:p>
          <a:p>
            <a:pPr lvl="1"/>
            <a:r>
              <a:rPr lang="en-ZA">
                <a:hlinkClick r:id="rId6"/>
              </a:rPr>
              <a:t>DBSCAN: Density-based clustering</a:t>
            </a:r>
            <a:endParaRPr lang="en-ZA" b="0" i="0" u="none" strike="noStrike" baseline="0">
              <a:latin typeface="LCMSS8"/>
            </a:endParaRPr>
          </a:p>
          <a:p>
            <a:r>
              <a:rPr lang="en-ZA" b="0" i="0" u="none" strike="noStrike" baseline="0">
                <a:latin typeface="LCMSS8"/>
              </a:rPr>
              <a:t>etc.</a:t>
            </a:r>
            <a:endParaRPr lang="en-ZA"/>
          </a:p>
        </p:txBody>
      </p:sp>
    </p:spTree>
    <p:extLst>
      <p:ext uri="{BB962C8B-B14F-4D97-AF65-F5344CB8AC3E}">
        <p14:creationId xmlns:p14="http://schemas.microsoft.com/office/powerpoint/2010/main" val="776780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Classification</a:t>
            </a:r>
          </a:p>
        </p:txBody>
      </p:sp>
      <p:sp>
        <p:nvSpPr>
          <p:cNvPr id="3" name="Content Placeholder 2"/>
          <p:cNvSpPr>
            <a:spLocks noGrp="1"/>
          </p:cNvSpPr>
          <p:nvPr>
            <p:ph idx="1"/>
          </p:nvPr>
        </p:nvSpPr>
        <p:spPr/>
        <p:txBody>
          <a:bodyPr>
            <a:normAutofit fontScale="92500" lnSpcReduction="10000"/>
          </a:bodyPr>
          <a:lstStyle/>
          <a:p>
            <a:r>
              <a:rPr lang="en-ZA">
                <a:solidFill>
                  <a:srgbClr val="FF0000"/>
                </a:solidFill>
              </a:rPr>
              <a:t>Classification</a:t>
            </a:r>
            <a:r>
              <a:rPr lang="en-ZA"/>
              <a:t> is a form of machine learning where two or more distinct </a:t>
            </a:r>
            <a:r>
              <a:rPr lang="en-ZA">
                <a:solidFill>
                  <a:srgbClr val="FF0000"/>
                </a:solidFill>
              </a:rPr>
              <a:t>groups, or classes</a:t>
            </a:r>
            <a:r>
              <a:rPr lang="en-ZA"/>
              <a:t>, of things are known ahead of </a:t>
            </a:r>
            <a:r>
              <a:rPr lang="en-ZA">
                <a:solidFill>
                  <a:srgbClr val="FF0000"/>
                </a:solidFill>
              </a:rPr>
              <a:t>time(pre-defined)</a:t>
            </a:r>
            <a:r>
              <a:rPr lang="en-ZA"/>
              <a:t>  and used to group additional things. </a:t>
            </a:r>
          </a:p>
          <a:p>
            <a:r>
              <a:rPr lang="en-ZA"/>
              <a:t>The features of members of each class are </a:t>
            </a:r>
            <a:r>
              <a:rPr lang="en-ZA" err="1"/>
              <a:t>analyzed</a:t>
            </a:r>
            <a:r>
              <a:rPr lang="en-ZA"/>
              <a:t> or learned, and then generalized to build an understanding of what it means to be a member of each class. </a:t>
            </a:r>
          </a:p>
          <a:p>
            <a:r>
              <a:rPr lang="en-ZA"/>
              <a:t>The generalizations are then compared with potential new member and used to “classify” each into the best fitting class. The result is a classification of each of the new members into one of the pre-defined classes. </a:t>
            </a:r>
          </a:p>
          <a:p>
            <a:r>
              <a:rPr lang="en-ZA"/>
              <a:t>Classification is an example of </a:t>
            </a:r>
            <a:r>
              <a:rPr lang="en-ZA">
                <a:solidFill>
                  <a:srgbClr val="FF0000"/>
                </a:solidFill>
              </a:rPr>
              <a:t>supervised learning </a:t>
            </a:r>
            <a:r>
              <a:rPr lang="en-ZA"/>
              <a:t>because </a:t>
            </a:r>
            <a:r>
              <a:rPr lang="en-ZA">
                <a:solidFill>
                  <a:srgbClr val="FF0000"/>
                </a:solidFill>
              </a:rPr>
              <a:t>classes are known</a:t>
            </a:r>
            <a:r>
              <a:rPr lang="en-ZA"/>
              <a:t>. </a:t>
            </a:r>
          </a:p>
        </p:txBody>
      </p:sp>
    </p:spTree>
    <p:extLst>
      <p:ext uri="{BB962C8B-B14F-4D97-AF65-F5344CB8AC3E}">
        <p14:creationId xmlns:p14="http://schemas.microsoft.com/office/powerpoint/2010/main" val="2769809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228047" y="1731994"/>
            <a:ext cx="5311260" cy="4491040"/>
          </a:xfrm>
          <a:prstGeom prst="rect">
            <a:avLst/>
          </a:prstGeom>
        </p:spPr>
      </p:pic>
      <p:sp>
        <p:nvSpPr>
          <p:cNvPr id="2" name="TextBox 1"/>
          <p:cNvSpPr txBox="1"/>
          <p:nvPr/>
        </p:nvSpPr>
        <p:spPr>
          <a:xfrm>
            <a:off x="914400" y="347730"/>
            <a:ext cx="8126569" cy="707886"/>
          </a:xfrm>
          <a:prstGeom prst="rect">
            <a:avLst/>
          </a:prstGeom>
          <a:noFill/>
        </p:spPr>
        <p:txBody>
          <a:bodyPr wrap="square" rtlCol="0">
            <a:spAutoFit/>
          </a:bodyPr>
          <a:lstStyle/>
          <a:p>
            <a:r>
              <a:rPr lang="en-ZA" sz="4000"/>
              <a:t>Classification</a:t>
            </a:r>
          </a:p>
        </p:txBody>
      </p:sp>
    </p:spTree>
    <p:extLst>
      <p:ext uri="{BB962C8B-B14F-4D97-AF65-F5344CB8AC3E}">
        <p14:creationId xmlns:p14="http://schemas.microsoft.com/office/powerpoint/2010/main" val="2419038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What is Machine Learning</a:t>
            </a:r>
          </a:p>
        </p:txBody>
      </p:sp>
      <p:sp>
        <p:nvSpPr>
          <p:cNvPr id="3" name="Content Placeholder 2"/>
          <p:cNvSpPr>
            <a:spLocks noGrp="1"/>
          </p:cNvSpPr>
          <p:nvPr>
            <p:ph idx="1"/>
          </p:nvPr>
        </p:nvSpPr>
        <p:spPr/>
        <p:txBody>
          <a:bodyPr/>
          <a:lstStyle/>
          <a:p>
            <a:pPr marL="0" indent="0">
              <a:buNone/>
            </a:pPr>
            <a:r>
              <a:rPr lang="en-ZA"/>
              <a:t>“Machine Learning is the science of getting computers to learn and act like humans do, and improve their learning over time in autonomous fashion, by feeding them data and information in the form of observations and real-world interactions.”</a:t>
            </a:r>
          </a:p>
        </p:txBody>
      </p:sp>
      <p:pic>
        <p:nvPicPr>
          <p:cNvPr id="4" name="Picture 3"/>
          <p:cNvPicPr>
            <a:picLocks noChangeAspect="1"/>
          </p:cNvPicPr>
          <p:nvPr/>
        </p:nvPicPr>
        <p:blipFill>
          <a:blip r:embed="rId2"/>
          <a:stretch>
            <a:fillRect/>
          </a:stretch>
        </p:blipFill>
        <p:spPr>
          <a:xfrm>
            <a:off x="4254617" y="3703568"/>
            <a:ext cx="5047926" cy="2206943"/>
          </a:xfrm>
          <a:prstGeom prst="rect">
            <a:avLst/>
          </a:prstGeom>
        </p:spPr>
      </p:pic>
    </p:spTree>
    <p:extLst>
      <p:ext uri="{BB962C8B-B14F-4D97-AF65-F5344CB8AC3E}">
        <p14:creationId xmlns:p14="http://schemas.microsoft.com/office/powerpoint/2010/main" val="4228170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19521" y="1352282"/>
            <a:ext cx="7098299" cy="4941854"/>
          </a:xfrm>
          <a:prstGeom prst="rect">
            <a:avLst/>
          </a:prstGeom>
        </p:spPr>
      </p:pic>
      <p:sp>
        <p:nvSpPr>
          <p:cNvPr id="3" name="TextBox 2"/>
          <p:cNvSpPr txBox="1"/>
          <p:nvPr/>
        </p:nvSpPr>
        <p:spPr>
          <a:xfrm>
            <a:off x="914400" y="347730"/>
            <a:ext cx="8126569" cy="707886"/>
          </a:xfrm>
          <a:prstGeom prst="rect">
            <a:avLst/>
          </a:prstGeom>
          <a:noFill/>
        </p:spPr>
        <p:txBody>
          <a:bodyPr wrap="square" rtlCol="0">
            <a:spAutoFit/>
          </a:bodyPr>
          <a:lstStyle/>
          <a:p>
            <a:r>
              <a:rPr lang="en-ZA" sz="4000"/>
              <a:t>Classification</a:t>
            </a:r>
          </a:p>
        </p:txBody>
      </p:sp>
    </p:spTree>
    <p:extLst>
      <p:ext uri="{BB962C8B-B14F-4D97-AF65-F5344CB8AC3E}">
        <p14:creationId xmlns:p14="http://schemas.microsoft.com/office/powerpoint/2010/main" val="2181812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solidFill>
                  <a:srgbClr val="000080"/>
                </a:solidFill>
                <a:latin typeface="LCMSSB8"/>
              </a:rPr>
              <a:t>Classification Algorithms</a:t>
            </a:r>
            <a:endParaRPr lang="en-ZA"/>
          </a:p>
        </p:txBody>
      </p:sp>
      <p:pic>
        <p:nvPicPr>
          <p:cNvPr id="7" name="Content Placeholder 6"/>
          <p:cNvPicPr>
            <a:picLocks noGrp="1" noChangeAspect="1"/>
          </p:cNvPicPr>
          <p:nvPr>
            <p:ph idx="1"/>
          </p:nvPr>
        </p:nvPicPr>
        <p:blipFill>
          <a:blip r:embed="rId2"/>
          <a:stretch>
            <a:fillRect/>
          </a:stretch>
        </p:blipFill>
        <p:spPr>
          <a:xfrm>
            <a:off x="1753941" y="1792410"/>
            <a:ext cx="6578690" cy="4283458"/>
          </a:xfrm>
          <a:prstGeom prst="rect">
            <a:avLst/>
          </a:prstGeom>
        </p:spPr>
      </p:pic>
    </p:spTree>
    <p:extLst>
      <p:ext uri="{BB962C8B-B14F-4D97-AF65-F5344CB8AC3E}">
        <p14:creationId xmlns:p14="http://schemas.microsoft.com/office/powerpoint/2010/main" val="2784165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Clustering</a:t>
            </a:r>
          </a:p>
        </p:txBody>
      </p:sp>
      <p:sp>
        <p:nvSpPr>
          <p:cNvPr id="3" name="Content Placeholder 2"/>
          <p:cNvSpPr>
            <a:spLocks noGrp="1"/>
          </p:cNvSpPr>
          <p:nvPr>
            <p:ph idx="1"/>
          </p:nvPr>
        </p:nvSpPr>
        <p:spPr/>
        <p:txBody>
          <a:bodyPr>
            <a:normAutofit fontScale="85000" lnSpcReduction="20000"/>
          </a:bodyPr>
          <a:lstStyle/>
          <a:p>
            <a:r>
              <a:rPr lang="en-ZA">
                <a:solidFill>
                  <a:srgbClr val="000000"/>
                </a:solidFill>
                <a:latin typeface="Arial" panose="020B0604020202020204" pitchFamily="34" charset="0"/>
              </a:rPr>
              <a:t>Clustering is a form of machine learning where groups, or</a:t>
            </a:r>
            <a:br>
              <a:rPr lang="en-ZA">
                <a:solidFill>
                  <a:srgbClr val="000000"/>
                </a:solidFill>
                <a:latin typeface="Arial" panose="020B0604020202020204" pitchFamily="34" charset="0"/>
              </a:rPr>
            </a:br>
            <a:r>
              <a:rPr lang="en-ZA">
                <a:solidFill>
                  <a:srgbClr val="000000"/>
                </a:solidFill>
                <a:latin typeface="Arial" panose="020B0604020202020204" pitchFamily="34" charset="0"/>
              </a:rPr>
              <a:t>classes, </a:t>
            </a:r>
            <a:r>
              <a:rPr lang="en-ZA">
                <a:solidFill>
                  <a:srgbClr val="FF0000"/>
                </a:solidFill>
                <a:latin typeface="Arial" panose="020B0604020202020204" pitchFamily="34" charset="0"/>
              </a:rPr>
              <a:t>are not known ahead of time </a:t>
            </a:r>
            <a:r>
              <a:rPr lang="en-ZA">
                <a:solidFill>
                  <a:srgbClr val="000000"/>
                </a:solidFill>
                <a:latin typeface="Arial" panose="020B0604020202020204" pitchFamily="34" charset="0"/>
              </a:rPr>
              <a:t>so groupings are created by looking </a:t>
            </a:r>
            <a:r>
              <a:rPr lang="en-ZA">
                <a:solidFill>
                  <a:srgbClr val="FF0000"/>
                </a:solidFill>
                <a:latin typeface="Arial" panose="020B0604020202020204" pitchFamily="34" charset="0"/>
              </a:rPr>
              <a:t>at similar </a:t>
            </a:r>
            <a:r>
              <a:rPr lang="en-ZA">
                <a:solidFill>
                  <a:srgbClr val="000000"/>
                </a:solidFill>
                <a:latin typeface="Arial" panose="020B0604020202020204" pitchFamily="34" charset="0"/>
              </a:rPr>
              <a:t>and shared characteristics among the things being grouped.</a:t>
            </a:r>
            <a:r>
              <a:rPr lang="en-ZA"/>
              <a:t> </a:t>
            </a:r>
            <a:r>
              <a:rPr lang="en-ZA">
                <a:solidFill>
                  <a:srgbClr val="FF0000"/>
                </a:solidFill>
                <a:latin typeface="Arial" panose="020B0604020202020204" pitchFamily="34" charset="0"/>
              </a:rPr>
              <a:t>(homogeneous groups) </a:t>
            </a:r>
            <a:endParaRPr lang="en-ZA"/>
          </a:p>
          <a:p>
            <a:r>
              <a:rPr lang="en-ZA"/>
              <a:t>Given a set of potential class members, the task of clustering is to establish the existence of two or more classes or clusters in the members.</a:t>
            </a:r>
          </a:p>
          <a:p>
            <a:r>
              <a:rPr lang="en-ZA"/>
              <a:t>These clusters are often determined through trial and error by</a:t>
            </a:r>
          </a:p>
          <a:p>
            <a:pPr marL="0" indent="0">
              <a:buNone/>
            </a:pPr>
            <a:r>
              <a:rPr lang="en-ZA"/>
              <a:t> grouping things together by looking for similar features, </a:t>
            </a:r>
            <a:r>
              <a:rPr lang="en-ZA" err="1"/>
              <a:t>analyzing</a:t>
            </a:r>
            <a:r>
              <a:rPr lang="en-ZA"/>
              <a:t> the results to see how good they are, and repeating this learning process until the groups are deemed acceptable.</a:t>
            </a:r>
          </a:p>
          <a:p>
            <a:pPr marL="0" indent="0">
              <a:buNone/>
            </a:pPr>
            <a:endParaRPr lang="en-ZA"/>
          </a:p>
          <a:p>
            <a:pPr marL="0" indent="0">
              <a:buNone/>
            </a:pPr>
            <a:r>
              <a:rPr lang="en-ZA"/>
              <a:t>Clustering is an example of </a:t>
            </a:r>
            <a:r>
              <a:rPr lang="en-ZA">
                <a:solidFill>
                  <a:srgbClr val="FF0000"/>
                </a:solidFill>
              </a:rPr>
              <a:t>unsupervised learning </a:t>
            </a:r>
            <a:r>
              <a:rPr lang="en-ZA"/>
              <a:t>because </a:t>
            </a:r>
            <a:r>
              <a:rPr lang="en-ZA">
                <a:solidFill>
                  <a:srgbClr val="FF0000"/>
                </a:solidFill>
              </a:rPr>
              <a:t>classes are unknown </a:t>
            </a:r>
            <a:r>
              <a:rPr lang="en-ZA"/>
              <a:t>at</a:t>
            </a:r>
          </a:p>
          <a:p>
            <a:pPr marL="0" indent="0">
              <a:buNone/>
            </a:pPr>
            <a:r>
              <a:rPr lang="en-ZA"/>
              <a:t>the start.</a:t>
            </a:r>
          </a:p>
          <a:p>
            <a:endParaRPr lang="en-ZA"/>
          </a:p>
          <a:p>
            <a:endParaRPr lang="en-ZA"/>
          </a:p>
        </p:txBody>
      </p:sp>
    </p:spTree>
    <p:extLst>
      <p:ext uri="{BB962C8B-B14F-4D97-AF65-F5344CB8AC3E}">
        <p14:creationId xmlns:p14="http://schemas.microsoft.com/office/powerpoint/2010/main" val="74239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Clustering Techniques</a:t>
            </a:r>
          </a:p>
        </p:txBody>
      </p:sp>
      <p:pic>
        <p:nvPicPr>
          <p:cNvPr id="4" name="Content Placeholder 3"/>
          <p:cNvPicPr>
            <a:picLocks noGrp="1" noChangeAspect="1"/>
          </p:cNvPicPr>
          <p:nvPr>
            <p:ph idx="1"/>
          </p:nvPr>
        </p:nvPicPr>
        <p:blipFill>
          <a:blip r:embed="rId2"/>
          <a:stretch>
            <a:fillRect/>
          </a:stretch>
        </p:blipFill>
        <p:spPr>
          <a:xfrm>
            <a:off x="3176533" y="1481070"/>
            <a:ext cx="5415996" cy="4675347"/>
          </a:xfrm>
          <a:prstGeom prst="rect">
            <a:avLst/>
          </a:prstGeom>
        </p:spPr>
      </p:pic>
    </p:spTree>
    <p:extLst>
      <p:ext uri="{BB962C8B-B14F-4D97-AF65-F5344CB8AC3E}">
        <p14:creationId xmlns:p14="http://schemas.microsoft.com/office/powerpoint/2010/main" val="3248208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Clustering /Segmentation</a:t>
            </a:r>
          </a:p>
        </p:txBody>
      </p:sp>
      <p:pic>
        <p:nvPicPr>
          <p:cNvPr id="4" name="Picture 3"/>
          <p:cNvPicPr>
            <a:picLocks noChangeAspect="1"/>
          </p:cNvPicPr>
          <p:nvPr/>
        </p:nvPicPr>
        <p:blipFill>
          <a:blip r:embed="rId2"/>
          <a:stretch>
            <a:fillRect/>
          </a:stretch>
        </p:blipFill>
        <p:spPr>
          <a:xfrm>
            <a:off x="569871" y="1581122"/>
            <a:ext cx="5355068" cy="4208832"/>
          </a:xfrm>
          <a:prstGeom prst="rect">
            <a:avLst/>
          </a:prstGeom>
        </p:spPr>
      </p:pic>
      <p:pic>
        <p:nvPicPr>
          <p:cNvPr id="5" name="Picture 4"/>
          <p:cNvPicPr>
            <a:picLocks noChangeAspect="1"/>
          </p:cNvPicPr>
          <p:nvPr/>
        </p:nvPicPr>
        <p:blipFill>
          <a:blip r:embed="rId3"/>
          <a:stretch>
            <a:fillRect/>
          </a:stretch>
        </p:blipFill>
        <p:spPr>
          <a:xfrm>
            <a:off x="6030985" y="1471880"/>
            <a:ext cx="5591144" cy="4427315"/>
          </a:xfrm>
          <a:prstGeom prst="rect">
            <a:avLst/>
          </a:prstGeom>
        </p:spPr>
      </p:pic>
    </p:spTree>
    <p:extLst>
      <p:ext uri="{BB962C8B-B14F-4D97-AF65-F5344CB8AC3E}">
        <p14:creationId xmlns:p14="http://schemas.microsoft.com/office/powerpoint/2010/main" val="2495560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940"/>
            <a:ext cx="10515600" cy="1056068"/>
          </a:xfrm>
        </p:spPr>
        <p:txBody>
          <a:bodyPr/>
          <a:lstStyle/>
          <a:p>
            <a:r>
              <a:rPr lang="en-ZA"/>
              <a:t>Summary</a:t>
            </a:r>
          </a:p>
        </p:txBody>
      </p:sp>
      <p:pic>
        <p:nvPicPr>
          <p:cNvPr id="6" name="Content Placeholder 5"/>
          <p:cNvPicPr>
            <a:picLocks noGrp="1" noChangeAspect="1"/>
          </p:cNvPicPr>
          <p:nvPr>
            <p:ph idx="1"/>
          </p:nvPr>
        </p:nvPicPr>
        <p:blipFill>
          <a:blip r:embed="rId2"/>
          <a:stretch>
            <a:fillRect/>
          </a:stretch>
        </p:blipFill>
        <p:spPr>
          <a:xfrm>
            <a:off x="118491" y="1030310"/>
            <a:ext cx="11814773" cy="4958366"/>
          </a:xfrm>
          <a:prstGeom prst="rect">
            <a:avLst/>
          </a:prstGeom>
        </p:spPr>
      </p:pic>
    </p:spTree>
    <p:extLst>
      <p:ext uri="{BB962C8B-B14F-4D97-AF65-F5344CB8AC3E}">
        <p14:creationId xmlns:p14="http://schemas.microsoft.com/office/powerpoint/2010/main" val="1566216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el 1"/>
          <p:cNvSpPr>
            <a:spLocks noGrp="1"/>
          </p:cNvSpPr>
          <p:nvPr>
            <p:ph type="title"/>
          </p:nvPr>
        </p:nvSpPr>
        <p:spPr/>
        <p:txBody>
          <a:bodyPr>
            <a:normAutofit/>
          </a:bodyPr>
          <a:lstStyle/>
          <a:p>
            <a:r>
              <a:rPr lang="en-ZA" sz="8000">
                <a:solidFill>
                  <a:schemeClr val="bg1"/>
                </a:solidFill>
              </a:rPr>
              <a:t>THANK YOU</a:t>
            </a:r>
            <a:endParaRPr lang="en-US" sz="8000">
              <a:solidFill>
                <a:schemeClr val="bg1"/>
              </a:solidFill>
            </a:endParaRPr>
          </a:p>
        </p:txBody>
      </p:sp>
      <p:sp>
        <p:nvSpPr>
          <p:cNvPr id="28" name="Rectangle 27"/>
          <p:cNvSpPr/>
          <p:nvPr/>
        </p:nvSpPr>
        <p:spPr>
          <a:xfrm>
            <a:off x="0" y="5727940"/>
            <a:ext cx="6573328" cy="845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reeform 28"/>
          <p:cNvSpPr/>
          <p:nvPr/>
        </p:nvSpPr>
        <p:spPr>
          <a:xfrm>
            <a:off x="6573328" y="4951562"/>
            <a:ext cx="5641676" cy="1621766"/>
          </a:xfrm>
          <a:custGeom>
            <a:avLst/>
            <a:gdLst>
              <a:gd name="connsiteX0" fmla="*/ 0 w 5641676"/>
              <a:gd name="connsiteY0" fmla="*/ 776378 h 1656272"/>
              <a:gd name="connsiteX1" fmla="*/ 724619 w 5641676"/>
              <a:gd name="connsiteY1" fmla="*/ 0 h 1656272"/>
              <a:gd name="connsiteX2" fmla="*/ 5641676 w 5641676"/>
              <a:gd name="connsiteY2" fmla="*/ 0 h 1656272"/>
              <a:gd name="connsiteX3" fmla="*/ 5641676 w 5641676"/>
              <a:gd name="connsiteY3" fmla="*/ 1293963 h 1656272"/>
              <a:gd name="connsiteX4" fmla="*/ 4899804 w 5641676"/>
              <a:gd name="connsiteY4" fmla="*/ 1293963 h 1656272"/>
              <a:gd name="connsiteX5" fmla="*/ 0 w 5641676"/>
              <a:gd name="connsiteY5" fmla="*/ 1656272 h 1656272"/>
              <a:gd name="connsiteX6" fmla="*/ 0 w 5641676"/>
              <a:gd name="connsiteY6" fmla="*/ 776378 h 1656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41676" h="1656272">
                <a:moveTo>
                  <a:pt x="0" y="776378"/>
                </a:moveTo>
                <a:lnTo>
                  <a:pt x="724619" y="0"/>
                </a:lnTo>
                <a:lnTo>
                  <a:pt x="5641676" y="0"/>
                </a:lnTo>
                <a:lnTo>
                  <a:pt x="5641676" y="1293963"/>
                </a:lnTo>
                <a:lnTo>
                  <a:pt x="4899804" y="1293963"/>
                </a:lnTo>
                <a:lnTo>
                  <a:pt x="0" y="1656272"/>
                </a:lnTo>
                <a:lnTo>
                  <a:pt x="0" y="776378"/>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p:cNvPicPr>
            <a:picLocks noChangeAspect="1"/>
          </p:cNvPicPr>
          <p:nvPr/>
        </p:nvPicPr>
        <p:blipFill>
          <a:blip r:embed="rId3"/>
          <a:stretch>
            <a:fillRect/>
          </a:stretch>
        </p:blipFill>
        <p:spPr>
          <a:xfrm>
            <a:off x="8818303" y="5023026"/>
            <a:ext cx="405000" cy="405000"/>
          </a:xfrm>
          <a:prstGeom prst="rect">
            <a:avLst/>
          </a:prstGeom>
        </p:spPr>
      </p:pic>
      <p:pic>
        <p:nvPicPr>
          <p:cNvPr id="31" name="Picture 30"/>
          <p:cNvPicPr>
            <a:picLocks noChangeAspect="1"/>
          </p:cNvPicPr>
          <p:nvPr/>
        </p:nvPicPr>
        <p:blipFill>
          <a:blip r:embed="rId4"/>
          <a:stretch>
            <a:fillRect/>
          </a:stretch>
        </p:blipFill>
        <p:spPr>
          <a:xfrm>
            <a:off x="8818303" y="5495817"/>
            <a:ext cx="405000" cy="405000"/>
          </a:xfrm>
          <a:prstGeom prst="rect">
            <a:avLst/>
          </a:prstGeom>
        </p:spPr>
      </p:pic>
      <p:pic>
        <p:nvPicPr>
          <p:cNvPr id="32" name="Picture 31"/>
          <p:cNvPicPr>
            <a:picLocks noChangeAspect="1"/>
          </p:cNvPicPr>
          <p:nvPr/>
        </p:nvPicPr>
        <p:blipFill>
          <a:blip r:embed="rId5"/>
          <a:stretch>
            <a:fillRect/>
          </a:stretch>
        </p:blipFill>
        <p:spPr>
          <a:xfrm>
            <a:off x="8818303" y="5958856"/>
            <a:ext cx="405000" cy="393750"/>
          </a:xfrm>
          <a:prstGeom prst="rect">
            <a:avLst/>
          </a:prstGeom>
        </p:spPr>
      </p:pic>
      <p:pic>
        <p:nvPicPr>
          <p:cNvPr id="33" name="Picture 32"/>
          <p:cNvPicPr>
            <a:picLocks noChangeAspect="1"/>
          </p:cNvPicPr>
          <p:nvPr/>
        </p:nvPicPr>
        <p:blipFill>
          <a:blip r:embed="rId6"/>
          <a:stretch>
            <a:fillRect/>
          </a:stretch>
        </p:blipFill>
        <p:spPr>
          <a:xfrm>
            <a:off x="7233129" y="5106219"/>
            <a:ext cx="1181250" cy="1170000"/>
          </a:xfrm>
          <a:prstGeom prst="rect">
            <a:avLst/>
          </a:prstGeom>
        </p:spPr>
      </p:pic>
      <p:sp>
        <p:nvSpPr>
          <p:cNvPr id="34" name="TextBox 33"/>
          <p:cNvSpPr txBox="1"/>
          <p:nvPr/>
        </p:nvSpPr>
        <p:spPr>
          <a:xfrm>
            <a:off x="838200" y="6001023"/>
            <a:ext cx="2496196" cy="307777"/>
          </a:xfrm>
          <a:prstGeom prst="rect">
            <a:avLst/>
          </a:prstGeom>
          <a:noFill/>
        </p:spPr>
        <p:txBody>
          <a:bodyPr wrap="none" rtlCol="0">
            <a:spAutoFit/>
          </a:bodyPr>
          <a:lstStyle/>
          <a:p>
            <a:r>
              <a:rPr lang="en-ZA" sz="1400">
                <a:latin typeface="AvantGarde Bk BT" panose="020B0402020202020204" pitchFamily="34" charset="0"/>
              </a:rPr>
              <a:t>info@belgiumcampus.ac.za</a:t>
            </a:r>
            <a:endParaRPr lang="en-GB" sz="1400">
              <a:latin typeface="AvantGarde Bk BT" panose="020B0402020202020204" pitchFamily="34" charset="0"/>
            </a:endParaRPr>
          </a:p>
        </p:txBody>
      </p:sp>
      <p:sp>
        <p:nvSpPr>
          <p:cNvPr id="35" name="TextBox 34"/>
          <p:cNvSpPr txBox="1"/>
          <p:nvPr/>
        </p:nvSpPr>
        <p:spPr>
          <a:xfrm>
            <a:off x="4033639" y="6001023"/>
            <a:ext cx="1649811" cy="307777"/>
          </a:xfrm>
          <a:prstGeom prst="rect">
            <a:avLst/>
          </a:prstGeom>
          <a:noFill/>
        </p:spPr>
        <p:txBody>
          <a:bodyPr wrap="none" rtlCol="0">
            <a:spAutoFit/>
          </a:bodyPr>
          <a:lstStyle/>
          <a:p>
            <a:r>
              <a:rPr lang="en-ZA" sz="1400">
                <a:latin typeface="AvantGarde Bk BT" panose="020B0402020202020204" pitchFamily="34" charset="0"/>
              </a:rPr>
              <a:t>+27 10 593 53 68</a:t>
            </a:r>
            <a:endParaRPr lang="en-GB" sz="1400">
              <a:latin typeface="AvantGarde Bk BT" panose="020B0402020202020204" pitchFamily="34" charset="0"/>
            </a:endParaRPr>
          </a:p>
        </p:txBody>
      </p:sp>
      <p:sp>
        <p:nvSpPr>
          <p:cNvPr id="36" name="TextBox 35"/>
          <p:cNvSpPr txBox="1"/>
          <p:nvPr/>
        </p:nvSpPr>
        <p:spPr>
          <a:xfrm>
            <a:off x="9309342" y="5023026"/>
            <a:ext cx="1766830" cy="307777"/>
          </a:xfrm>
          <a:prstGeom prst="rect">
            <a:avLst/>
          </a:prstGeom>
          <a:noFill/>
        </p:spPr>
        <p:txBody>
          <a:bodyPr wrap="none" rtlCol="0">
            <a:spAutoFit/>
          </a:bodyPr>
          <a:lstStyle/>
          <a:p>
            <a:r>
              <a:rPr lang="en-ZA" sz="1400">
                <a:latin typeface="AvantGarde Bk BT" panose="020B0402020202020204" pitchFamily="34" charset="0"/>
              </a:rPr>
              <a:t>/</a:t>
            </a:r>
            <a:r>
              <a:rPr lang="en-ZA" sz="1400" err="1">
                <a:latin typeface="AvantGarde Bk BT" panose="020B0402020202020204" pitchFamily="34" charset="0"/>
              </a:rPr>
              <a:t>belgiumcampusSA</a:t>
            </a:r>
            <a:endParaRPr lang="en-GB" sz="1400">
              <a:latin typeface="AvantGarde Bk BT" panose="020B0402020202020204" pitchFamily="34" charset="0"/>
            </a:endParaRPr>
          </a:p>
        </p:txBody>
      </p:sp>
      <p:sp>
        <p:nvSpPr>
          <p:cNvPr id="37" name="TextBox 36"/>
          <p:cNvSpPr txBox="1"/>
          <p:nvPr/>
        </p:nvSpPr>
        <p:spPr>
          <a:xfrm>
            <a:off x="9309342" y="5544428"/>
            <a:ext cx="1718740" cy="307777"/>
          </a:xfrm>
          <a:prstGeom prst="rect">
            <a:avLst/>
          </a:prstGeom>
          <a:noFill/>
        </p:spPr>
        <p:txBody>
          <a:bodyPr wrap="none" rtlCol="0">
            <a:spAutoFit/>
          </a:bodyPr>
          <a:lstStyle/>
          <a:p>
            <a:r>
              <a:rPr lang="en-ZA" sz="1400">
                <a:latin typeface="AvantGarde Bk BT" panose="020B0402020202020204" pitchFamily="34" charset="0"/>
              </a:rPr>
              <a:t>#Belgium Campus</a:t>
            </a:r>
            <a:endParaRPr lang="en-GB" sz="1400">
              <a:latin typeface="AvantGarde Bk BT" panose="020B0402020202020204" pitchFamily="34" charset="0"/>
            </a:endParaRPr>
          </a:p>
        </p:txBody>
      </p:sp>
      <p:sp>
        <p:nvSpPr>
          <p:cNvPr id="38" name="TextBox 37"/>
          <p:cNvSpPr txBox="1"/>
          <p:nvPr/>
        </p:nvSpPr>
        <p:spPr>
          <a:xfrm>
            <a:off x="9309342" y="5996744"/>
            <a:ext cx="1576072" cy="307777"/>
          </a:xfrm>
          <a:prstGeom prst="rect">
            <a:avLst/>
          </a:prstGeom>
          <a:noFill/>
        </p:spPr>
        <p:txBody>
          <a:bodyPr wrap="none" rtlCol="0">
            <a:spAutoFit/>
          </a:bodyPr>
          <a:lstStyle/>
          <a:p>
            <a:r>
              <a:rPr lang="en-ZA" sz="1400">
                <a:latin typeface="AvantGarde Bk BT" panose="020B0402020202020204" pitchFamily="34" charset="0"/>
              </a:rPr>
              <a:t>/</a:t>
            </a:r>
            <a:r>
              <a:rPr lang="en-ZA" sz="1400" err="1">
                <a:latin typeface="AvantGarde Bk BT" panose="020B0402020202020204" pitchFamily="34" charset="0"/>
              </a:rPr>
              <a:t>belgiumcampus</a:t>
            </a:r>
            <a:endParaRPr lang="en-GB" sz="1400">
              <a:latin typeface="AvantGarde Bk BT" panose="020B0402020202020204" pitchFamily="34" charset="0"/>
            </a:endParaRPr>
          </a:p>
        </p:txBody>
      </p:sp>
    </p:spTree>
    <p:extLst>
      <p:ext uri="{BB962C8B-B14F-4D97-AF65-F5344CB8AC3E}">
        <p14:creationId xmlns:p14="http://schemas.microsoft.com/office/powerpoint/2010/main" val="393138732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Quiz</a:t>
            </a:r>
          </a:p>
        </p:txBody>
      </p:sp>
      <p:sp>
        <p:nvSpPr>
          <p:cNvPr id="3" name="Content Placeholder 2"/>
          <p:cNvSpPr>
            <a:spLocks noGrp="1"/>
          </p:cNvSpPr>
          <p:nvPr>
            <p:ph idx="1"/>
          </p:nvPr>
        </p:nvSpPr>
        <p:spPr/>
        <p:txBody>
          <a:bodyPr/>
          <a:lstStyle/>
          <a:p>
            <a:r>
              <a:rPr lang="en-ZA"/>
              <a:t>Quiz</a:t>
            </a:r>
          </a:p>
          <a:p>
            <a:r>
              <a:rPr lang="en-ZA"/>
              <a:t>Quiz</a:t>
            </a:r>
          </a:p>
          <a:p>
            <a:r>
              <a:rPr lang="en-ZA"/>
              <a:t>Quiz</a:t>
            </a:r>
          </a:p>
          <a:p>
            <a:r>
              <a:rPr lang="en-ZA"/>
              <a:t>Quiz</a:t>
            </a:r>
          </a:p>
          <a:p>
            <a:r>
              <a:rPr lang="en-ZA"/>
              <a:t>Quiz</a:t>
            </a:r>
          </a:p>
          <a:p>
            <a:r>
              <a:rPr lang="en-ZA"/>
              <a:t>Quiz</a:t>
            </a:r>
          </a:p>
          <a:p>
            <a:r>
              <a:rPr lang="en-ZA"/>
              <a:t>Quiz</a:t>
            </a:r>
          </a:p>
          <a:p>
            <a:endParaRPr lang="en-ZA"/>
          </a:p>
        </p:txBody>
      </p:sp>
    </p:spTree>
    <p:extLst>
      <p:ext uri="{BB962C8B-B14F-4D97-AF65-F5344CB8AC3E}">
        <p14:creationId xmlns:p14="http://schemas.microsoft.com/office/powerpoint/2010/main" val="42055358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6470" y="2992582"/>
            <a:ext cx="10981215" cy="2823037"/>
          </a:xfrm>
          <a:solidFill>
            <a:schemeClr val="bg1">
              <a:lumMod val="95000"/>
              <a:alpha val="78000"/>
            </a:schemeClr>
          </a:solidFill>
        </p:spPr>
        <p:txBody>
          <a:bodyPr>
            <a:normAutofit fontScale="90000"/>
          </a:bodyPr>
          <a:lstStyle/>
          <a:p>
            <a:br>
              <a:rPr lang="en-ZA" sz="5400"/>
            </a:br>
            <a:br>
              <a:rPr lang="en-ZA" sz="5400"/>
            </a:br>
            <a:br>
              <a:rPr lang="en-ZA" sz="5400"/>
            </a:br>
            <a:r>
              <a:rPr lang="en-ZA" sz="5400"/>
              <a:t>MLG381: MACHINE LEARNING</a:t>
            </a:r>
            <a:br>
              <a:rPr lang="en-ZA" sz="5400"/>
            </a:br>
            <a:r>
              <a:rPr lang="en-ZA" sz="3200">
                <a:solidFill>
                  <a:srgbClr val="FF0000"/>
                </a:solidFill>
              </a:rPr>
              <a:t>K-Means Clustering</a:t>
            </a:r>
            <a:br>
              <a:rPr lang="en-ZA" sz="3200"/>
            </a:br>
            <a:br>
              <a:rPr lang="en-GB" sz="4000"/>
            </a:br>
            <a:endParaRPr lang="en-GB" sz="4000"/>
          </a:p>
        </p:txBody>
      </p:sp>
    </p:spTree>
    <p:extLst>
      <p:ext uri="{BB962C8B-B14F-4D97-AF65-F5344CB8AC3E}">
        <p14:creationId xmlns:p14="http://schemas.microsoft.com/office/powerpoint/2010/main" val="12245009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Lesson Objectives</a:t>
            </a:r>
          </a:p>
        </p:txBody>
      </p:sp>
      <p:sp>
        <p:nvSpPr>
          <p:cNvPr id="3" name="Content Placeholder 2"/>
          <p:cNvSpPr>
            <a:spLocks noGrp="1"/>
          </p:cNvSpPr>
          <p:nvPr>
            <p:ph idx="1"/>
          </p:nvPr>
        </p:nvSpPr>
        <p:spPr/>
        <p:txBody>
          <a:bodyPr/>
          <a:lstStyle/>
          <a:p>
            <a:r>
              <a:rPr lang="en-ZA">
                <a:solidFill>
                  <a:srgbClr val="FF0000"/>
                </a:solidFill>
              </a:rPr>
              <a:t>Introduction to Clustering</a:t>
            </a:r>
          </a:p>
          <a:p>
            <a:r>
              <a:rPr lang="en-ZA">
                <a:solidFill>
                  <a:srgbClr val="FF0000"/>
                </a:solidFill>
              </a:rPr>
              <a:t>History of Clustering</a:t>
            </a:r>
          </a:p>
          <a:p>
            <a:r>
              <a:rPr lang="en-ZA">
                <a:solidFill>
                  <a:srgbClr val="FF0000"/>
                </a:solidFill>
              </a:rPr>
              <a:t>Clustering Techniques</a:t>
            </a:r>
          </a:p>
          <a:p>
            <a:r>
              <a:rPr lang="en-ZA">
                <a:solidFill>
                  <a:srgbClr val="FF0000"/>
                </a:solidFill>
              </a:rPr>
              <a:t>K-Means Clustering</a:t>
            </a:r>
          </a:p>
          <a:p>
            <a:r>
              <a:rPr lang="en-ZA"/>
              <a:t>Examples and Exercises</a:t>
            </a:r>
          </a:p>
          <a:p>
            <a:endParaRPr lang="en-ZA"/>
          </a:p>
          <a:p>
            <a:endParaRPr lang="en-ZA"/>
          </a:p>
        </p:txBody>
      </p:sp>
    </p:spTree>
    <p:extLst>
      <p:ext uri="{BB962C8B-B14F-4D97-AF65-F5344CB8AC3E}">
        <p14:creationId xmlns:p14="http://schemas.microsoft.com/office/powerpoint/2010/main" val="2503053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What is Machine Learning</a:t>
            </a:r>
          </a:p>
        </p:txBody>
      </p:sp>
      <p:sp>
        <p:nvSpPr>
          <p:cNvPr id="3" name="Content Placeholder 2"/>
          <p:cNvSpPr>
            <a:spLocks noGrp="1"/>
          </p:cNvSpPr>
          <p:nvPr>
            <p:ph idx="1"/>
          </p:nvPr>
        </p:nvSpPr>
        <p:spPr/>
        <p:txBody>
          <a:bodyPr>
            <a:normAutofit/>
          </a:bodyPr>
          <a:lstStyle/>
          <a:p>
            <a:pPr lvl="0"/>
            <a:r>
              <a:rPr lang="en-ZA"/>
              <a:t>“Machine Learning at its most basic is the practice of using algorithms to parse data, learn from it, and then make a determination or prediction about something in the world.” – </a:t>
            </a:r>
            <a:r>
              <a:rPr lang="en-ZA" u="sng" err="1">
                <a:hlinkClick r:id="rId2"/>
              </a:rPr>
              <a:t>Nvidia</a:t>
            </a:r>
            <a:r>
              <a:rPr lang="en-ZA" u="sng">
                <a:hlinkClick r:id="rId2"/>
              </a:rPr>
              <a:t> </a:t>
            </a:r>
            <a:endParaRPr lang="en-ZA"/>
          </a:p>
          <a:p>
            <a:pPr lvl="0"/>
            <a:r>
              <a:rPr lang="en-ZA"/>
              <a:t>“Machine learning is the science of getting computers to act without being explicitly programmed.” – </a:t>
            </a:r>
            <a:r>
              <a:rPr lang="en-ZA" u="sng">
                <a:hlinkClick r:id="rId3"/>
              </a:rPr>
              <a:t>Stanford</a:t>
            </a:r>
            <a:endParaRPr lang="en-ZA"/>
          </a:p>
          <a:p>
            <a:pPr lvl="0"/>
            <a:r>
              <a:rPr lang="en-ZA"/>
              <a:t>“Machine learning is based on algorithms that can learn from data without relying on rules-based programming.”- </a:t>
            </a:r>
            <a:r>
              <a:rPr lang="en-ZA" u="sng">
                <a:hlinkClick r:id="rId4"/>
              </a:rPr>
              <a:t>McKinsey &amp; Co.</a:t>
            </a:r>
            <a:endParaRPr lang="en-ZA"/>
          </a:p>
          <a:p>
            <a:pPr lvl="0"/>
            <a:r>
              <a:rPr lang="en-ZA"/>
              <a:t>“Machine learning algorithms can figure out how to perform important tasks by generalizing from examples.” – </a:t>
            </a:r>
            <a:r>
              <a:rPr lang="en-ZA" u="sng">
                <a:hlinkClick r:id="rId5"/>
              </a:rPr>
              <a:t>University of Washington</a:t>
            </a:r>
            <a:endParaRPr lang="en-ZA"/>
          </a:p>
          <a:p>
            <a:endParaRPr lang="en-ZA"/>
          </a:p>
        </p:txBody>
      </p:sp>
    </p:spTree>
    <p:extLst>
      <p:ext uri="{BB962C8B-B14F-4D97-AF65-F5344CB8AC3E}">
        <p14:creationId xmlns:p14="http://schemas.microsoft.com/office/powerpoint/2010/main" val="3353144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D54C-FD1C-4854-BA70-65C38934256A}"/>
              </a:ext>
            </a:extLst>
          </p:cNvPr>
          <p:cNvSpPr>
            <a:spLocks noGrp="1"/>
          </p:cNvSpPr>
          <p:nvPr>
            <p:ph type="title"/>
          </p:nvPr>
        </p:nvSpPr>
        <p:spPr>
          <a:xfrm>
            <a:off x="838201" y="365125"/>
            <a:ext cx="9067800" cy="646257"/>
          </a:xfrm>
        </p:spPr>
        <p:txBody>
          <a:bodyPr>
            <a:normAutofit/>
          </a:bodyPr>
          <a:lstStyle/>
          <a:p>
            <a:pPr algn="ctr"/>
            <a:r>
              <a:rPr lang="en-ZA" sz="3600" b="1">
                <a:latin typeface="Tw Cen MT" panose="020B0602020104020603" pitchFamily="34" charset="0"/>
              </a:rPr>
              <a:t>Introduction </a:t>
            </a:r>
          </a:p>
        </p:txBody>
      </p:sp>
      <p:sp>
        <p:nvSpPr>
          <p:cNvPr id="3" name="Content Placeholder 2">
            <a:extLst>
              <a:ext uri="{FF2B5EF4-FFF2-40B4-BE49-F238E27FC236}">
                <a16:creationId xmlns:a16="http://schemas.microsoft.com/office/drawing/2014/main" id="{A2B51B8A-ECF5-4AA7-8D24-847D92A57603}"/>
              </a:ext>
            </a:extLst>
          </p:cNvPr>
          <p:cNvSpPr>
            <a:spLocks noGrp="1"/>
          </p:cNvSpPr>
          <p:nvPr>
            <p:ph sz="half" idx="1"/>
          </p:nvPr>
        </p:nvSpPr>
        <p:spPr>
          <a:xfrm>
            <a:off x="838200" y="1233055"/>
            <a:ext cx="10716491" cy="2951018"/>
          </a:xfrm>
        </p:spPr>
        <p:txBody>
          <a:bodyPr/>
          <a:lstStyle/>
          <a:p>
            <a:r>
              <a:rPr lang="en-ZA">
                <a:latin typeface="Tw Cen MT" panose="020B0602020104020603" pitchFamily="34" charset="0"/>
              </a:rPr>
              <a:t>The organization/segmentation of </a:t>
            </a:r>
            <a:r>
              <a:rPr lang="en-ZA" i="1" err="1">
                <a:solidFill>
                  <a:srgbClr val="FF0000"/>
                </a:solidFill>
                <a:latin typeface="Tw Cen MT" panose="020B0602020104020603" pitchFamily="34" charset="0"/>
              </a:rPr>
              <a:t>unlabeled</a:t>
            </a:r>
            <a:r>
              <a:rPr lang="en-ZA" i="1">
                <a:solidFill>
                  <a:srgbClr val="FF0000"/>
                </a:solidFill>
                <a:latin typeface="Tw Cen MT" panose="020B0602020104020603" pitchFamily="34" charset="0"/>
              </a:rPr>
              <a:t> data </a:t>
            </a:r>
            <a:r>
              <a:rPr lang="en-ZA">
                <a:latin typeface="Tw Cen MT" panose="020B0602020104020603" pitchFamily="34" charset="0"/>
              </a:rPr>
              <a:t>into similarity groups called </a:t>
            </a:r>
            <a:r>
              <a:rPr lang="en-ZA" i="1">
                <a:solidFill>
                  <a:srgbClr val="FF0000"/>
                </a:solidFill>
                <a:latin typeface="Tw Cen MT" panose="020B0602020104020603" pitchFamily="34" charset="0"/>
              </a:rPr>
              <a:t>clusters</a:t>
            </a:r>
            <a:r>
              <a:rPr lang="en-ZA">
                <a:latin typeface="Tw Cen MT" panose="020B0602020104020603" pitchFamily="34" charset="0"/>
              </a:rPr>
              <a:t>. </a:t>
            </a:r>
          </a:p>
          <a:p>
            <a:r>
              <a:rPr lang="en-ZA">
                <a:latin typeface="Tw Cen MT" panose="020B0602020104020603" pitchFamily="34" charset="0"/>
              </a:rPr>
              <a:t>A </a:t>
            </a:r>
            <a:r>
              <a:rPr lang="en-ZA" i="1">
                <a:solidFill>
                  <a:srgbClr val="FF0000"/>
                </a:solidFill>
                <a:latin typeface="Tw Cen MT" panose="020B0602020104020603" pitchFamily="34" charset="0"/>
              </a:rPr>
              <a:t>cluster</a:t>
            </a:r>
            <a:r>
              <a:rPr lang="en-ZA">
                <a:latin typeface="Tw Cen MT" panose="020B0602020104020603" pitchFamily="34" charset="0"/>
              </a:rPr>
              <a:t> is a collection of data items which are “similar” between them, and “dissimilar” to data items in other clusters.</a:t>
            </a:r>
          </a:p>
        </p:txBody>
      </p:sp>
      <p:pic>
        <p:nvPicPr>
          <p:cNvPr id="5" name="Content Placeholder 4">
            <a:extLst>
              <a:ext uri="{FF2B5EF4-FFF2-40B4-BE49-F238E27FC236}">
                <a16:creationId xmlns:a16="http://schemas.microsoft.com/office/drawing/2014/main" id="{8F8F1A38-5B74-4EEA-8D48-492802FEF940}"/>
              </a:ext>
            </a:extLst>
          </p:cNvPr>
          <p:cNvPicPr>
            <a:picLocks noGrp="1" noChangeAspect="1"/>
          </p:cNvPicPr>
          <p:nvPr>
            <p:ph sz="half" idx="2"/>
          </p:nvPr>
        </p:nvPicPr>
        <p:blipFill rotWithShape="1">
          <a:blip r:embed="rId2"/>
          <a:srcRect l="21524" t="45336" r="22059" b="22800"/>
          <a:stretch/>
        </p:blipFill>
        <p:spPr>
          <a:xfrm>
            <a:off x="2403762" y="3978419"/>
            <a:ext cx="6837220" cy="2233758"/>
          </a:xfrm>
          <a:prstGeom prst="rect">
            <a:avLst/>
          </a:prstGeom>
        </p:spPr>
      </p:pic>
    </p:spTree>
    <p:extLst>
      <p:ext uri="{BB962C8B-B14F-4D97-AF65-F5344CB8AC3E}">
        <p14:creationId xmlns:p14="http://schemas.microsoft.com/office/powerpoint/2010/main" val="13667841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E0D0E9B-81BD-4137-AB0B-6E9D318B6EE5}"/>
              </a:ext>
            </a:extLst>
          </p:cNvPr>
          <p:cNvPicPr>
            <a:picLocks noGrp="1" noChangeAspect="1"/>
          </p:cNvPicPr>
          <p:nvPr>
            <p:ph sz="half" idx="1"/>
          </p:nvPr>
        </p:nvPicPr>
        <p:blipFill rotWithShape="1">
          <a:blip r:embed="rId2"/>
          <a:srcRect l="22059" t="55637" r="20187" b="9795"/>
          <a:stretch/>
        </p:blipFill>
        <p:spPr>
          <a:xfrm>
            <a:off x="3141261" y="3522656"/>
            <a:ext cx="6466763" cy="2809905"/>
          </a:xfrm>
          <a:prstGeom prst="rect">
            <a:avLst/>
          </a:prstGeom>
        </p:spPr>
      </p:pic>
      <p:sp>
        <p:nvSpPr>
          <p:cNvPr id="2" name="Title 1">
            <a:extLst>
              <a:ext uri="{FF2B5EF4-FFF2-40B4-BE49-F238E27FC236}">
                <a16:creationId xmlns:a16="http://schemas.microsoft.com/office/drawing/2014/main" id="{3C78ED16-FB80-4B09-967B-388CC057A391}"/>
              </a:ext>
            </a:extLst>
          </p:cNvPr>
          <p:cNvSpPr>
            <a:spLocks noGrp="1"/>
          </p:cNvSpPr>
          <p:nvPr>
            <p:ph type="title"/>
          </p:nvPr>
        </p:nvSpPr>
        <p:spPr>
          <a:xfrm>
            <a:off x="838200" y="365125"/>
            <a:ext cx="9053945" cy="701675"/>
          </a:xfrm>
        </p:spPr>
        <p:txBody>
          <a:bodyPr>
            <a:normAutofit/>
          </a:bodyPr>
          <a:lstStyle/>
          <a:p>
            <a:r>
              <a:rPr lang="en-ZA" sz="3600" b="1">
                <a:latin typeface="Tw Cen MT" panose="020B0602020104020603" pitchFamily="34" charset="0"/>
              </a:rPr>
              <a:t>Historical Application of Clustering</a:t>
            </a:r>
          </a:p>
        </p:txBody>
      </p:sp>
      <p:pic>
        <p:nvPicPr>
          <p:cNvPr id="7" name="Content Placeholder 4">
            <a:extLst>
              <a:ext uri="{FF2B5EF4-FFF2-40B4-BE49-F238E27FC236}">
                <a16:creationId xmlns:a16="http://schemas.microsoft.com/office/drawing/2014/main" id="{EC897DF5-C7B8-4053-93D0-C3C7A6C80ACD}"/>
              </a:ext>
            </a:extLst>
          </p:cNvPr>
          <p:cNvPicPr>
            <a:picLocks noChangeAspect="1"/>
          </p:cNvPicPr>
          <p:nvPr/>
        </p:nvPicPr>
        <p:blipFill rotWithShape="1">
          <a:blip r:embed="rId2"/>
          <a:srcRect l="68513" t="22033" r="20187" b="50186"/>
          <a:stretch/>
        </p:blipFill>
        <p:spPr>
          <a:xfrm>
            <a:off x="9504217" y="1413162"/>
            <a:ext cx="1849583" cy="2808931"/>
          </a:xfrm>
          <a:prstGeom prst="rect">
            <a:avLst/>
          </a:prstGeom>
        </p:spPr>
      </p:pic>
      <p:sp>
        <p:nvSpPr>
          <p:cNvPr id="6" name="Content Placeholder 5">
            <a:extLst>
              <a:ext uri="{FF2B5EF4-FFF2-40B4-BE49-F238E27FC236}">
                <a16:creationId xmlns:a16="http://schemas.microsoft.com/office/drawing/2014/main" id="{EFB53766-272B-48D0-8F77-B8B012C46AED}"/>
              </a:ext>
            </a:extLst>
          </p:cNvPr>
          <p:cNvSpPr>
            <a:spLocks noGrp="1"/>
          </p:cNvSpPr>
          <p:nvPr>
            <p:ph sz="half" idx="2"/>
          </p:nvPr>
        </p:nvSpPr>
        <p:spPr>
          <a:xfrm>
            <a:off x="838200" y="1413162"/>
            <a:ext cx="10079181" cy="3869459"/>
          </a:xfrm>
        </p:spPr>
        <p:txBody>
          <a:bodyPr/>
          <a:lstStyle/>
          <a:p>
            <a:r>
              <a:rPr lang="en-ZA" i="1">
                <a:solidFill>
                  <a:srgbClr val="FF0000"/>
                </a:solidFill>
              </a:rPr>
              <a:t>John Snow</a:t>
            </a:r>
            <a:r>
              <a:rPr lang="en-ZA"/>
              <a:t>, a London physician plotted location of cholera deaths on a map during an outbreak in 1850s. </a:t>
            </a:r>
          </a:p>
          <a:p>
            <a:r>
              <a:rPr lang="en-ZA"/>
              <a:t>Locations indicated that cases were clustered around certain intersections where there were polluted wells;</a:t>
            </a:r>
          </a:p>
          <a:p>
            <a:pPr marL="900113"/>
            <a:r>
              <a:rPr lang="en-ZA" sz="2400"/>
              <a:t> </a:t>
            </a:r>
            <a:r>
              <a:rPr lang="en-ZA" sz="2400" i="1"/>
              <a:t>thus exposing both the problem and the solution.</a:t>
            </a:r>
          </a:p>
        </p:txBody>
      </p:sp>
    </p:spTree>
    <p:extLst>
      <p:ext uri="{BB962C8B-B14F-4D97-AF65-F5344CB8AC3E}">
        <p14:creationId xmlns:p14="http://schemas.microsoft.com/office/powerpoint/2010/main" val="152534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0FE46-3190-4197-9E56-B3321A436E44}"/>
              </a:ext>
            </a:extLst>
          </p:cNvPr>
          <p:cNvSpPr>
            <a:spLocks noGrp="1"/>
          </p:cNvSpPr>
          <p:nvPr>
            <p:ph type="title"/>
          </p:nvPr>
        </p:nvSpPr>
        <p:spPr>
          <a:xfrm>
            <a:off x="838200" y="365126"/>
            <a:ext cx="9053945" cy="673966"/>
          </a:xfrm>
        </p:spPr>
        <p:txBody>
          <a:bodyPr>
            <a:normAutofit/>
          </a:bodyPr>
          <a:lstStyle/>
          <a:p>
            <a:pPr algn="ctr"/>
            <a:r>
              <a:rPr lang="en-ZA" sz="3600" b="1">
                <a:latin typeface="Tw Cen MT" panose="020B0602020104020603" pitchFamily="34" charset="0"/>
              </a:rPr>
              <a:t>What do we need for Clustering?</a:t>
            </a:r>
          </a:p>
        </p:txBody>
      </p:sp>
      <p:sp>
        <p:nvSpPr>
          <p:cNvPr id="5" name="Content Placeholder 4">
            <a:extLst>
              <a:ext uri="{FF2B5EF4-FFF2-40B4-BE49-F238E27FC236}">
                <a16:creationId xmlns:a16="http://schemas.microsoft.com/office/drawing/2014/main" id="{6EFEC0AD-7B8C-43F7-AA73-741160A42382}"/>
              </a:ext>
            </a:extLst>
          </p:cNvPr>
          <p:cNvSpPr>
            <a:spLocks noGrp="1"/>
          </p:cNvSpPr>
          <p:nvPr>
            <p:ph sz="half" idx="1"/>
          </p:nvPr>
        </p:nvSpPr>
        <p:spPr>
          <a:xfrm>
            <a:off x="1212272" y="1343891"/>
            <a:ext cx="6310746" cy="2085109"/>
          </a:xfrm>
        </p:spPr>
        <p:txBody>
          <a:bodyPr>
            <a:normAutofit fontScale="85000" lnSpcReduction="20000"/>
          </a:bodyPr>
          <a:lstStyle/>
          <a:p>
            <a:r>
              <a:rPr lang="en-ZA" sz="3200" i="1" u="sng">
                <a:solidFill>
                  <a:srgbClr val="FF0000"/>
                </a:solidFill>
                <a:latin typeface="Tw Cen MT" panose="020B0602020104020603" pitchFamily="34" charset="0"/>
              </a:rPr>
              <a:t>Required:</a:t>
            </a:r>
          </a:p>
          <a:p>
            <a:pPr marL="900113" indent="-514350">
              <a:buFont typeface="+mj-lt"/>
              <a:buAutoNum type="arabicPeriod"/>
            </a:pPr>
            <a:r>
              <a:rPr lang="en-ZA" sz="3200">
                <a:latin typeface="Tw Cen MT" panose="020B0602020104020603" pitchFamily="34" charset="0"/>
              </a:rPr>
              <a:t>Proximity measure.</a:t>
            </a:r>
          </a:p>
          <a:p>
            <a:pPr marL="900113" indent="-514350">
              <a:buFont typeface="+mj-lt"/>
              <a:buAutoNum type="arabicPeriod"/>
            </a:pPr>
            <a:r>
              <a:rPr lang="en-ZA" sz="3200">
                <a:latin typeface="Tw Cen MT" panose="020B0602020104020603" pitchFamily="34" charset="0"/>
              </a:rPr>
              <a:t>Criterion function to evaluate a clustering.</a:t>
            </a:r>
          </a:p>
          <a:p>
            <a:pPr marL="900113" indent="-514350">
              <a:buFont typeface="+mj-lt"/>
              <a:buAutoNum type="arabicPeriod"/>
            </a:pPr>
            <a:r>
              <a:rPr lang="en-ZA" sz="3200">
                <a:latin typeface="Tw Cen MT" panose="020B0602020104020603" pitchFamily="34" charset="0"/>
              </a:rPr>
              <a:t>Algorithm to compute clustering.</a:t>
            </a:r>
          </a:p>
        </p:txBody>
      </p:sp>
      <p:pic>
        <p:nvPicPr>
          <p:cNvPr id="10" name="Content Placeholder 9">
            <a:extLst>
              <a:ext uri="{FF2B5EF4-FFF2-40B4-BE49-F238E27FC236}">
                <a16:creationId xmlns:a16="http://schemas.microsoft.com/office/drawing/2014/main" id="{509A4D54-4E4D-485B-B42D-7C7A6AEA6027}"/>
              </a:ext>
            </a:extLst>
          </p:cNvPr>
          <p:cNvPicPr>
            <a:picLocks noGrp="1" noChangeAspect="1"/>
          </p:cNvPicPr>
          <p:nvPr>
            <p:ph sz="half" idx="2"/>
          </p:nvPr>
        </p:nvPicPr>
        <p:blipFill rotWithShape="1">
          <a:blip r:embed="rId2">
            <a:grayscl/>
            <a:extLst>
              <a:ext uri="{BEBA8EAE-BF5A-486C-A8C5-ECC9F3942E4B}">
                <a14:imgProps xmlns:a14="http://schemas.microsoft.com/office/drawing/2010/main">
                  <a14:imgLayer r:embed="rId3">
                    <a14:imgEffect>
                      <a14:sharpenSoften amount="50000"/>
                    </a14:imgEffect>
                    <a14:imgEffect>
                      <a14:colorTemperature colorTemp="11200"/>
                    </a14:imgEffect>
                  </a14:imgLayer>
                </a14:imgProps>
              </a:ext>
            </a:extLst>
          </a:blip>
          <a:srcRect l="27806" t="22314" r="24901" b="10706"/>
          <a:stretch/>
        </p:blipFill>
        <p:spPr>
          <a:xfrm>
            <a:off x="6539346" y="1842447"/>
            <a:ext cx="4993012" cy="4306805"/>
          </a:xfrm>
          <a:prstGeom prst="rect">
            <a:avLst/>
          </a:prstGeom>
        </p:spPr>
      </p:pic>
    </p:spTree>
    <p:extLst>
      <p:ext uri="{BB962C8B-B14F-4D97-AF65-F5344CB8AC3E}">
        <p14:creationId xmlns:p14="http://schemas.microsoft.com/office/powerpoint/2010/main" val="26939386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0B506B-BDBF-420E-9381-7AC9FF783E1E}"/>
              </a:ext>
            </a:extLst>
          </p:cNvPr>
          <p:cNvSpPr>
            <a:spLocks noGrp="1"/>
          </p:cNvSpPr>
          <p:nvPr>
            <p:ph type="title"/>
          </p:nvPr>
        </p:nvSpPr>
        <p:spPr>
          <a:xfrm>
            <a:off x="838200" y="365126"/>
            <a:ext cx="9012382" cy="632402"/>
          </a:xfrm>
        </p:spPr>
        <p:txBody>
          <a:bodyPr>
            <a:normAutofit/>
          </a:bodyPr>
          <a:lstStyle/>
          <a:p>
            <a:pPr algn="ctr"/>
            <a:r>
              <a:rPr lang="en-ZA" sz="3600" b="1">
                <a:latin typeface="Tw Cen MT" panose="020B0602020104020603" pitchFamily="34" charset="0"/>
              </a:rPr>
              <a:t>K-Means Clustering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03083F-6CFB-462A-820F-B5143EBA8409}"/>
                  </a:ext>
                </a:extLst>
              </p:cNvPr>
              <p:cNvSpPr>
                <a:spLocks noGrp="1"/>
              </p:cNvSpPr>
              <p:nvPr>
                <p:ph idx="1"/>
              </p:nvPr>
            </p:nvSpPr>
            <p:spPr>
              <a:xfrm>
                <a:off x="838199" y="1288474"/>
                <a:ext cx="10508674" cy="4239490"/>
              </a:xfrm>
            </p:spPr>
            <p:txBody>
              <a:bodyPr>
                <a:normAutofit fontScale="92500" lnSpcReduction="10000"/>
              </a:bodyPr>
              <a:lstStyle/>
              <a:p>
                <a:r>
                  <a:rPr lang="en-ZA" sz="3600">
                    <a:latin typeface="Tw Cen MT" panose="020B0602020104020603" pitchFamily="34" charset="0"/>
                  </a:rPr>
                  <a:t>K-means </a:t>
                </a:r>
                <a:r>
                  <a:rPr lang="en-ZA" sz="3600" i="1">
                    <a:solidFill>
                      <a:schemeClr val="accent5">
                        <a:lumMod val="75000"/>
                      </a:schemeClr>
                    </a:solidFill>
                    <a:latin typeface="Tw Cen MT" panose="020B0602020104020603" pitchFamily="34" charset="0"/>
                  </a:rPr>
                  <a:t>(MacQueen, 1967) </a:t>
                </a:r>
                <a:r>
                  <a:rPr lang="en-ZA" sz="3600">
                    <a:latin typeface="Tw Cen MT" panose="020B0602020104020603" pitchFamily="34" charset="0"/>
                  </a:rPr>
                  <a:t>is a </a:t>
                </a:r>
                <a:r>
                  <a:rPr lang="en-ZA" sz="3600" i="1">
                    <a:solidFill>
                      <a:srgbClr val="FF0000"/>
                    </a:solidFill>
                    <a:latin typeface="Tw Cen MT" panose="020B0602020104020603" pitchFamily="34" charset="0"/>
                  </a:rPr>
                  <a:t>partitional clustering algorithm.</a:t>
                </a:r>
              </a:p>
              <a:p>
                <a:r>
                  <a:rPr lang="en-ZA" sz="3600">
                    <a:latin typeface="Tw Cen MT" panose="020B0602020104020603" pitchFamily="34" charset="0"/>
                  </a:rPr>
                  <a:t>Let the set of data points </a:t>
                </a:r>
                <a14:m>
                  <m:oMath xmlns:m="http://schemas.openxmlformats.org/officeDocument/2006/math">
                    <m:r>
                      <a:rPr lang="en-ZA" sz="3600" b="0" i="1" smtClean="0">
                        <a:solidFill>
                          <a:srgbClr val="FF0000"/>
                        </a:solidFill>
                        <a:latin typeface="Cambria Math" panose="02040503050406030204" pitchFamily="18" charset="0"/>
                      </a:rPr>
                      <m:t>𝐷</m:t>
                    </m:r>
                  </m:oMath>
                </a14:m>
                <a:r>
                  <a:rPr lang="en-ZA" sz="3600">
                    <a:latin typeface="Tw Cen MT" panose="020B0602020104020603" pitchFamily="34" charset="0"/>
                  </a:rPr>
                  <a:t> be </a:t>
                </a:r>
                <a14:m>
                  <m:oMath xmlns:m="http://schemas.openxmlformats.org/officeDocument/2006/math">
                    <m:r>
                      <a:rPr lang="en-ZA" sz="3600" b="0" i="1" smtClean="0">
                        <a:solidFill>
                          <a:srgbClr val="FF0000"/>
                        </a:solidFill>
                        <a:latin typeface="Cambria Math" panose="02040503050406030204" pitchFamily="18" charset="0"/>
                      </a:rPr>
                      <m:t>{</m:t>
                    </m:r>
                    <m:sSub>
                      <m:sSubPr>
                        <m:ctrlPr>
                          <a:rPr lang="en-ZA" sz="3600" b="1" i="1" smtClean="0">
                            <a:solidFill>
                              <a:srgbClr val="FF0000"/>
                            </a:solidFill>
                            <a:latin typeface="Cambria Math" panose="02040503050406030204" pitchFamily="18" charset="0"/>
                          </a:rPr>
                        </m:ctrlPr>
                      </m:sSubPr>
                      <m:e>
                        <m:r>
                          <a:rPr lang="en-ZA" sz="3600" b="1" i="1">
                            <a:solidFill>
                              <a:srgbClr val="FF0000"/>
                            </a:solidFill>
                            <a:latin typeface="Cambria Math" panose="02040503050406030204" pitchFamily="18" charset="0"/>
                          </a:rPr>
                          <m:t>𝒙</m:t>
                        </m:r>
                      </m:e>
                      <m:sub>
                        <m:r>
                          <a:rPr lang="en-ZA" sz="3600" b="1" i="1" smtClean="0">
                            <a:solidFill>
                              <a:srgbClr val="FF0000"/>
                            </a:solidFill>
                            <a:latin typeface="Cambria Math" panose="02040503050406030204" pitchFamily="18" charset="0"/>
                          </a:rPr>
                          <m:t>𝟏</m:t>
                        </m:r>
                      </m:sub>
                    </m:sSub>
                    <m:r>
                      <a:rPr lang="en-ZA" sz="3600" b="1" i="1" smtClean="0">
                        <a:solidFill>
                          <a:srgbClr val="FF0000"/>
                        </a:solidFill>
                        <a:latin typeface="Cambria Math" panose="02040503050406030204" pitchFamily="18" charset="0"/>
                      </a:rPr>
                      <m:t>,</m:t>
                    </m:r>
                    <m:sSub>
                      <m:sSubPr>
                        <m:ctrlPr>
                          <a:rPr lang="en-ZA" sz="3600" b="1" i="1">
                            <a:solidFill>
                              <a:srgbClr val="FF0000"/>
                            </a:solidFill>
                            <a:latin typeface="Cambria Math" panose="02040503050406030204" pitchFamily="18" charset="0"/>
                          </a:rPr>
                        </m:ctrlPr>
                      </m:sSubPr>
                      <m:e>
                        <m:r>
                          <a:rPr lang="en-ZA" sz="3600" b="1" i="1">
                            <a:solidFill>
                              <a:srgbClr val="FF0000"/>
                            </a:solidFill>
                            <a:latin typeface="Cambria Math" panose="02040503050406030204" pitchFamily="18" charset="0"/>
                          </a:rPr>
                          <m:t>𝒙</m:t>
                        </m:r>
                      </m:e>
                      <m:sub>
                        <m:r>
                          <a:rPr lang="en-ZA" sz="3600" b="1" i="1" smtClean="0">
                            <a:solidFill>
                              <a:srgbClr val="FF0000"/>
                            </a:solidFill>
                            <a:latin typeface="Cambria Math" panose="02040503050406030204" pitchFamily="18" charset="0"/>
                          </a:rPr>
                          <m:t>𝟐</m:t>
                        </m:r>
                      </m:sub>
                    </m:sSub>
                    <m:r>
                      <a:rPr lang="en-ZA" sz="3600" b="1" i="1" smtClean="0">
                        <a:solidFill>
                          <a:srgbClr val="FF0000"/>
                        </a:solidFill>
                        <a:latin typeface="Cambria Math" panose="02040503050406030204" pitchFamily="18" charset="0"/>
                      </a:rPr>
                      <m:t>,…,</m:t>
                    </m:r>
                    <m:sSub>
                      <m:sSubPr>
                        <m:ctrlPr>
                          <a:rPr lang="en-ZA" sz="3600" b="1" i="1">
                            <a:solidFill>
                              <a:srgbClr val="FF0000"/>
                            </a:solidFill>
                            <a:latin typeface="Cambria Math" panose="02040503050406030204" pitchFamily="18" charset="0"/>
                          </a:rPr>
                        </m:ctrlPr>
                      </m:sSubPr>
                      <m:e>
                        <m:r>
                          <a:rPr lang="en-ZA" sz="3600" b="1" i="1">
                            <a:solidFill>
                              <a:srgbClr val="FF0000"/>
                            </a:solidFill>
                            <a:latin typeface="Cambria Math" panose="02040503050406030204" pitchFamily="18" charset="0"/>
                          </a:rPr>
                          <m:t>𝒙</m:t>
                        </m:r>
                      </m:e>
                      <m:sub>
                        <m:r>
                          <a:rPr lang="en-ZA" sz="3600" b="1" i="1" smtClean="0">
                            <a:solidFill>
                              <a:srgbClr val="FF0000"/>
                            </a:solidFill>
                            <a:latin typeface="Cambria Math" panose="02040503050406030204" pitchFamily="18" charset="0"/>
                          </a:rPr>
                          <m:t>𝒏</m:t>
                        </m:r>
                      </m:sub>
                    </m:sSub>
                    <m:r>
                      <a:rPr lang="en-ZA" sz="3600" b="0" i="1" smtClean="0">
                        <a:solidFill>
                          <a:srgbClr val="FF0000"/>
                        </a:solidFill>
                        <a:latin typeface="Cambria Math" panose="02040503050406030204" pitchFamily="18" charset="0"/>
                      </a:rPr>
                      <m:t>}</m:t>
                    </m:r>
                  </m:oMath>
                </a14:m>
                <a:r>
                  <a:rPr lang="en-ZA" sz="3600">
                    <a:latin typeface="Tw Cen MT" panose="020B0602020104020603" pitchFamily="34" charset="0"/>
                  </a:rPr>
                  <a:t>, where </a:t>
                </a:r>
                <a14:m>
                  <m:oMath xmlns:m="http://schemas.openxmlformats.org/officeDocument/2006/math">
                    <m:sSub>
                      <m:sSubPr>
                        <m:ctrlPr>
                          <a:rPr lang="en-ZA" sz="3600" b="1" i="1">
                            <a:solidFill>
                              <a:srgbClr val="FF0000"/>
                            </a:solidFill>
                            <a:latin typeface="Cambria Math" panose="02040503050406030204" pitchFamily="18" charset="0"/>
                          </a:rPr>
                        </m:ctrlPr>
                      </m:sSubPr>
                      <m:e>
                        <m:r>
                          <a:rPr lang="en-ZA" sz="3600" b="1" i="1">
                            <a:solidFill>
                              <a:srgbClr val="FF0000"/>
                            </a:solidFill>
                            <a:latin typeface="Cambria Math" panose="02040503050406030204" pitchFamily="18" charset="0"/>
                          </a:rPr>
                          <m:t>𝒙</m:t>
                        </m:r>
                      </m:e>
                      <m:sub>
                        <m:r>
                          <a:rPr lang="en-ZA" sz="3600" b="1" i="1">
                            <a:solidFill>
                              <a:srgbClr val="FF0000"/>
                            </a:solidFill>
                            <a:latin typeface="Cambria Math" panose="02040503050406030204" pitchFamily="18" charset="0"/>
                          </a:rPr>
                          <m:t>𝒊</m:t>
                        </m:r>
                      </m:sub>
                    </m:sSub>
                    <m:r>
                      <a:rPr lang="en-ZA" sz="3600" b="0" i="1" smtClean="0">
                        <a:solidFill>
                          <a:srgbClr val="FF0000"/>
                        </a:solidFill>
                        <a:latin typeface="Cambria Math" panose="02040503050406030204" pitchFamily="18" charset="0"/>
                      </a:rPr>
                      <m:t>=(</m:t>
                    </m:r>
                    <m:sSub>
                      <m:sSubPr>
                        <m:ctrlPr>
                          <a:rPr lang="en-ZA" sz="3600" i="1">
                            <a:solidFill>
                              <a:srgbClr val="FF0000"/>
                            </a:solidFill>
                            <a:latin typeface="Cambria Math" panose="02040503050406030204" pitchFamily="18" charset="0"/>
                          </a:rPr>
                        </m:ctrlPr>
                      </m:sSubPr>
                      <m:e>
                        <m:r>
                          <a:rPr lang="en-ZA" sz="3600" i="1">
                            <a:solidFill>
                              <a:srgbClr val="FF0000"/>
                            </a:solidFill>
                            <a:latin typeface="Cambria Math" panose="02040503050406030204" pitchFamily="18" charset="0"/>
                          </a:rPr>
                          <m:t>𝑥</m:t>
                        </m:r>
                      </m:e>
                      <m:sub>
                        <m:r>
                          <a:rPr lang="en-ZA" sz="3600" i="1">
                            <a:solidFill>
                              <a:srgbClr val="FF0000"/>
                            </a:solidFill>
                            <a:latin typeface="Cambria Math" panose="02040503050406030204" pitchFamily="18" charset="0"/>
                          </a:rPr>
                          <m:t>𝑖</m:t>
                        </m:r>
                        <m:r>
                          <a:rPr lang="en-ZA" sz="3600" b="0" i="1" smtClean="0">
                            <a:solidFill>
                              <a:srgbClr val="FF0000"/>
                            </a:solidFill>
                            <a:latin typeface="Cambria Math" panose="02040503050406030204" pitchFamily="18" charset="0"/>
                          </a:rPr>
                          <m:t>1</m:t>
                        </m:r>
                      </m:sub>
                    </m:sSub>
                    <m:r>
                      <a:rPr lang="en-ZA" sz="3600" b="0" i="1" smtClean="0">
                        <a:solidFill>
                          <a:srgbClr val="FF0000"/>
                        </a:solidFill>
                        <a:latin typeface="Cambria Math" panose="02040503050406030204" pitchFamily="18" charset="0"/>
                      </a:rPr>
                      <m:t>,</m:t>
                    </m:r>
                    <m:sSub>
                      <m:sSubPr>
                        <m:ctrlPr>
                          <a:rPr lang="en-ZA" sz="3600" i="1">
                            <a:solidFill>
                              <a:srgbClr val="FF0000"/>
                            </a:solidFill>
                            <a:latin typeface="Cambria Math" panose="02040503050406030204" pitchFamily="18" charset="0"/>
                          </a:rPr>
                        </m:ctrlPr>
                      </m:sSubPr>
                      <m:e>
                        <m:r>
                          <a:rPr lang="en-ZA" sz="3600" i="1">
                            <a:solidFill>
                              <a:srgbClr val="FF0000"/>
                            </a:solidFill>
                            <a:latin typeface="Cambria Math" panose="02040503050406030204" pitchFamily="18" charset="0"/>
                          </a:rPr>
                          <m:t>𝑥</m:t>
                        </m:r>
                      </m:e>
                      <m:sub>
                        <m:r>
                          <a:rPr lang="en-ZA" sz="3600" i="1">
                            <a:solidFill>
                              <a:srgbClr val="FF0000"/>
                            </a:solidFill>
                            <a:latin typeface="Cambria Math" panose="02040503050406030204" pitchFamily="18" charset="0"/>
                          </a:rPr>
                          <m:t>𝑖</m:t>
                        </m:r>
                        <m:r>
                          <a:rPr lang="en-ZA" sz="3600" b="0" i="1" smtClean="0">
                            <a:solidFill>
                              <a:srgbClr val="FF0000"/>
                            </a:solidFill>
                            <a:latin typeface="Cambria Math" panose="02040503050406030204" pitchFamily="18" charset="0"/>
                          </a:rPr>
                          <m:t>2</m:t>
                        </m:r>
                      </m:sub>
                    </m:sSub>
                    <m:r>
                      <a:rPr lang="en-ZA" sz="3600" b="0" i="1" smtClean="0">
                        <a:solidFill>
                          <a:srgbClr val="FF0000"/>
                        </a:solidFill>
                        <a:latin typeface="Cambria Math" panose="02040503050406030204" pitchFamily="18" charset="0"/>
                      </a:rPr>
                      <m:t>,…,</m:t>
                    </m:r>
                    <m:sSub>
                      <m:sSubPr>
                        <m:ctrlPr>
                          <a:rPr lang="en-ZA" sz="3600" i="1">
                            <a:solidFill>
                              <a:srgbClr val="FF0000"/>
                            </a:solidFill>
                            <a:latin typeface="Cambria Math" panose="02040503050406030204" pitchFamily="18" charset="0"/>
                          </a:rPr>
                        </m:ctrlPr>
                      </m:sSubPr>
                      <m:e>
                        <m:r>
                          <a:rPr lang="en-ZA" sz="3600" i="1">
                            <a:solidFill>
                              <a:srgbClr val="FF0000"/>
                            </a:solidFill>
                            <a:latin typeface="Cambria Math" panose="02040503050406030204" pitchFamily="18" charset="0"/>
                          </a:rPr>
                          <m:t>𝑥</m:t>
                        </m:r>
                      </m:e>
                      <m:sub>
                        <m:r>
                          <a:rPr lang="en-ZA" sz="3600" i="1">
                            <a:solidFill>
                              <a:srgbClr val="FF0000"/>
                            </a:solidFill>
                            <a:latin typeface="Cambria Math" panose="02040503050406030204" pitchFamily="18" charset="0"/>
                          </a:rPr>
                          <m:t>𝑖</m:t>
                        </m:r>
                        <m:r>
                          <a:rPr lang="en-ZA" sz="3600" b="0" i="1" smtClean="0">
                            <a:solidFill>
                              <a:srgbClr val="FF0000"/>
                            </a:solidFill>
                            <a:latin typeface="Cambria Math" panose="02040503050406030204" pitchFamily="18" charset="0"/>
                          </a:rPr>
                          <m:t>𝑟</m:t>
                        </m:r>
                      </m:sub>
                    </m:sSub>
                    <m:r>
                      <a:rPr lang="en-ZA" sz="3600" b="0" i="1" smtClean="0">
                        <a:solidFill>
                          <a:srgbClr val="FF0000"/>
                        </a:solidFill>
                        <a:latin typeface="Cambria Math" panose="02040503050406030204" pitchFamily="18" charset="0"/>
                      </a:rPr>
                      <m:t>)</m:t>
                    </m:r>
                  </m:oMath>
                </a14:m>
                <a:r>
                  <a:rPr lang="en-ZA" sz="3600">
                    <a:latin typeface="Tw Cen MT" panose="020B0602020104020603" pitchFamily="34" charset="0"/>
                  </a:rPr>
                  <a:t> is a vector in </a:t>
                </a:r>
                <a14:m>
                  <m:oMath xmlns:m="http://schemas.openxmlformats.org/officeDocument/2006/math">
                    <m:r>
                      <a:rPr lang="en-ZA" sz="3600" b="0" i="1" smtClean="0">
                        <a:solidFill>
                          <a:srgbClr val="FF0000"/>
                        </a:solidFill>
                        <a:latin typeface="Cambria Math" panose="02040503050406030204" pitchFamily="18" charset="0"/>
                      </a:rPr>
                      <m:t>𝑋</m:t>
                    </m:r>
                    <m:r>
                      <a:rPr lang="en-ZA" sz="3600" b="0" i="1" smtClean="0">
                        <a:solidFill>
                          <a:srgbClr val="FF0000"/>
                        </a:solidFill>
                        <a:latin typeface="Cambria Math" panose="02040503050406030204" pitchFamily="18" charset="0"/>
                        <a:ea typeface="Cambria Math" panose="02040503050406030204" pitchFamily="18" charset="0"/>
                      </a:rPr>
                      <m:t>⊆</m:t>
                    </m:r>
                    <m:sSup>
                      <m:sSupPr>
                        <m:ctrlPr>
                          <a:rPr lang="en-ZA" sz="3600" b="0" i="1" smtClean="0">
                            <a:solidFill>
                              <a:srgbClr val="FF0000"/>
                            </a:solidFill>
                            <a:latin typeface="Cambria Math" panose="02040503050406030204" pitchFamily="18" charset="0"/>
                            <a:ea typeface="Cambria Math" panose="02040503050406030204" pitchFamily="18" charset="0"/>
                          </a:rPr>
                        </m:ctrlPr>
                      </m:sSupPr>
                      <m:e>
                        <m:r>
                          <a:rPr lang="en-ZA" sz="3600" b="0" i="1" smtClean="0">
                            <a:solidFill>
                              <a:srgbClr val="FF0000"/>
                            </a:solidFill>
                            <a:latin typeface="Cambria Math" panose="02040503050406030204" pitchFamily="18" charset="0"/>
                            <a:ea typeface="Cambria Math" panose="02040503050406030204" pitchFamily="18" charset="0"/>
                          </a:rPr>
                          <m:t>𝑅</m:t>
                        </m:r>
                      </m:e>
                      <m:sup>
                        <m:r>
                          <a:rPr lang="en-ZA" sz="3600" b="0" i="1" smtClean="0">
                            <a:solidFill>
                              <a:srgbClr val="FF0000"/>
                            </a:solidFill>
                            <a:latin typeface="Cambria Math" panose="02040503050406030204" pitchFamily="18" charset="0"/>
                            <a:ea typeface="Cambria Math" panose="02040503050406030204" pitchFamily="18" charset="0"/>
                          </a:rPr>
                          <m:t>𝑟</m:t>
                        </m:r>
                      </m:sup>
                    </m:sSup>
                  </m:oMath>
                </a14:m>
                <a:r>
                  <a:rPr lang="en-ZA" sz="3600">
                    <a:latin typeface="Tw Cen MT" panose="020B0602020104020603" pitchFamily="34" charset="0"/>
                  </a:rPr>
                  <a:t>, and </a:t>
                </a:r>
                <a14:m>
                  <m:oMath xmlns:m="http://schemas.openxmlformats.org/officeDocument/2006/math">
                    <m:r>
                      <a:rPr lang="en-ZA" sz="3600" b="0" i="1" smtClean="0">
                        <a:solidFill>
                          <a:srgbClr val="FF0000"/>
                        </a:solidFill>
                        <a:latin typeface="Cambria Math" panose="02040503050406030204" pitchFamily="18" charset="0"/>
                      </a:rPr>
                      <m:t>𝑟</m:t>
                    </m:r>
                    <m:r>
                      <a:rPr lang="en-ZA" sz="3600" i="1">
                        <a:solidFill>
                          <a:srgbClr val="FF0000"/>
                        </a:solidFill>
                        <a:latin typeface="Cambria Math" panose="02040503050406030204" pitchFamily="18" charset="0"/>
                      </a:rPr>
                      <m:t> </m:t>
                    </m:r>
                  </m:oMath>
                </a14:m>
                <a:r>
                  <a:rPr lang="en-ZA" sz="3600">
                    <a:latin typeface="Tw Cen MT" panose="020B0602020104020603" pitchFamily="34" charset="0"/>
                  </a:rPr>
                  <a:t>is the number of dimensions. </a:t>
                </a:r>
              </a:p>
              <a:p>
                <a:r>
                  <a:rPr lang="en-ZA" sz="3600">
                    <a:latin typeface="Tw Cen MT" panose="020B0602020104020603" pitchFamily="34" charset="0"/>
                  </a:rPr>
                  <a:t>The algorithm partitions the given data into </a:t>
                </a:r>
                <a14:m>
                  <m:oMath xmlns:m="http://schemas.openxmlformats.org/officeDocument/2006/math">
                    <m:r>
                      <a:rPr lang="en-ZA" sz="3600" b="0" i="1" smtClean="0">
                        <a:solidFill>
                          <a:srgbClr val="FF0000"/>
                        </a:solidFill>
                        <a:latin typeface="Cambria Math" panose="02040503050406030204" pitchFamily="18" charset="0"/>
                      </a:rPr>
                      <m:t>𝑘</m:t>
                    </m:r>
                  </m:oMath>
                </a14:m>
                <a:r>
                  <a:rPr lang="en-ZA" sz="3600">
                    <a:latin typeface="Tw Cen MT" panose="020B0602020104020603" pitchFamily="34" charset="0"/>
                  </a:rPr>
                  <a:t> clusters.</a:t>
                </a:r>
              </a:p>
              <a:p>
                <a:r>
                  <a:rPr lang="en-ZA" sz="3600">
                    <a:latin typeface="Tw Cen MT" panose="020B0602020104020603" pitchFamily="34" charset="0"/>
                  </a:rPr>
                  <a:t>Each cluster has a cluster centre, called </a:t>
                </a:r>
                <a:r>
                  <a:rPr lang="en-ZA" sz="3600" i="1">
                    <a:solidFill>
                      <a:srgbClr val="FF0000"/>
                    </a:solidFill>
                    <a:latin typeface="Tw Cen MT" panose="020B0602020104020603" pitchFamily="34" charset="0"/>
                  </a:rPr>
                  <a:t>centroid</a:t>
                </a:r>
                <a:r>
                  <a:rPr lang="en-ZA" sz="3600">
                    <a:latin typeface="Tw Cen MT" panose="020B0602020104020603" pitchFamily="34" charset="0"/>
                  </a:rPr>
                  <a:t>., at the beginning you make your own choice. </a:t>
                </a:r>
              </a:p>
              <a:p>
                <a:r>
                  <a:rPr lang="en-ZA" sz="3600" b="0">
                    <a:solidFill>
                      <a:srgbClr val="FF0000"/>
                    </a:solidFill>
                  </a:rPr>
                  <a:t> </a:t>
                </a:r>
                <a14:m>
                  <m:oMath xmlns:m="http://schemas.openxmlformats.org/officeDocument/2006/math">
                    <m:r>
                      <a:rPr lang="en-ZA" sz="3600" b="0" i="1" smtClean="0">
                        <a:solidFill>
                          <a:srgbClr val="FF0000"/>
                        </a:solidFill>
                        <a:latin typeface="Cambria Math" panose="02040503050406030204" pitchFamily="18" charset="0"/>
                      </a:rPr>
                      <m:t>𝑘</m:t>
                    </m:r>
                  </m:oMath>
                </a14:m>
                <a:r>
                  <a:rPr lang="en-ZA" sz="3600">
                    <a:latin typeface="Tw Cen MT" panose="020B0602020104020603" pitchFamily="34" charset="0"/>
                  </a:rPr>
                  <a:t> is specified by the user </a:t>
                </a:r>
              </a:p>
              <a:p>
                <a:endParaRPr lang="en-ZA" sz="3600">
                  <a:latin typeface="Tw Cen MT" panose="020B0602020104020603" pitchFamily="34" charset="0"/>
                </a:endParaRPr>
              </a:p>
            </p:txBody>
          </p:sp>
        </mc:Choice>
        <mc:Fallback xmlns="">
          <p:sp>
            <p:nvSpPr>
              <p:cNvPr id="3" name="Content Placeholder 2">
                <a:extLst>
                  <a:ext uri="{FF2B5EF4-FFF2-40B4-BE49-F238E27FC236}">
                    <a16:creationId xmlns:a16="http://schemas.microsoft.com/office/drawing/2014/main" id="{8B03083F-6CFB-462A-820F-B5143EBA8409}"/>
                  </a:ext>
                </a:extLst>
              </p:cNvPr>
              <p:cNvSpPr>
                <a:spLocks noGrp="1" noRot="1" noChangeAspect="1" noMove="1" noResize="1" noEditPoints="1" noAdjustHandles="1" noChangeArrowheads="1" noChangeShapeType="1" noTextEdit="1"/>
              </p:cNvSpPr>
              <p:nvPr>
                <p:ph idx="1"/>
              </p:nvPr>
            </p:nvSpPr>
            <p:spPr>
              <a:xfrm>
                <a:off x="838199" y="1288474"/>
                <a:ext cx="10508674" cy="4239490"/>
              </a:xfrm>
              <a:blipFill>
                <a:blip r:embed="rId2"/>
                <a:stretch>
                  <a:fillRect l="-1334" t="-3879" r="-1450" b="-4885"/>
                </a:stretch>
              </a:blipFill>
            </p:spPr>
            <p:txBody>
              <a:bodyPr/>
              <a:lstStyle/>
              <a:p>
                <a:r>
                  <a:rPr lang="en-US">
                    <a:noFill/>
                  </a:rPr>
                  <a:t> </a:t>
                </a:r>
              </a:p>
            </p:txBody>
          </p:sp>
        </mc:Fallback>
      </mc:AlternateContent>
    </p:spTree>
    <p:extLst>
      <p:ext uri="{BB962C8B-B14F-4D97-AF65-F5344CB8AC3E}">
        <p14:creationId xmlns:p14="http://schemas.microsoft.com/office/powerpoint/2010/main" val="37669805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DC96-A844-4C0B-AC97-E59D81DF8C7F}"/>
              </a:ext>
            </a:extLst>
          </p:cNvPr>
          <p:cNvSpPr>
            <a:spLocks noGrp="1"/>
          </p:cNvSpPr>
          <p:nvPr>
            <p:ph type="title"/>
          </p:nvPr>
        </p:nvSpPr>
        <p:spPr>
          <a:xfrm>
            <a:off x="838200" y="365126"/>
            <a:ext cx="8929255" cy="715530"/>
          </a:xfrm>
        </p:spPr>
        <p:txBody>
          <a:bodyPr>
            <a:normAutofit/>
          </a:bodyPr>
          <a:lstStyle/>
          <a:p>
            <a:pPr algn="ctr"/>
            <a:r>
              <a:rPr lang="en-ZA" sz="3600" b="1">
                <a:latin typeface="Tw Cen MT" panose="020B0602020104020603" pitchFamily="34" charset="0"/>
              </a:rPr>
              <a:t>Determining Centroids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2D9196-B487-4EF7-BDD4-8B5274CFB252}"/>
                  </a:ext>
                </a:extLst>
              </p:cNvPr>
              <p:cNvSpPr>
                <a:spLocks noGrp="1"/>
              </p:cNvSpPr>
              <p:nvPr>
                <p:ph idx="1"/>
              </p:nvPr>
            </p:nvSpPr>
            <p:spPr>
              <a:xfrm>
                <a:off x="838200" y="1274618"/>
                <a:ext cx="10515600" cy="4902345"/>
              </a:xfrm>
            </p:spPr>
            <p:txBody>
              <a:bodyPr/>
              <a:lstStyle/>
              <a:p>
                <a:r>
                  <a:rPr lang="en-ZA">
                    <a:latin typeface="Tw Cen MT" panose="020B0602020104020603" pitchFamily="34" charset="0"/>
                  </a:rPr>
                  <a:t>Centroids are to be determined using </a:t>
                </a:r>
                <a:r>
                  <a:rPr lang="en-ZA" i="1">
                    <a:solidFill>
                      <a:srgbClr val="FF0000"/>
                    </a:solidFill>
                    <a:latin typeface="Tw Cen MT" panose="020B0602020104020603" pitchFamily="34" charset="0"/>
                  </a:rPr>
                  <a:t>Euclidean distance </a:t>
                </a:r>
                <a:r>
                  <a:rPr lang="en-ZA">
                    <a:latin typeface="Tw Cen MT" panose="020B0602020104020603" pitchFamily="34" charset="0"/>
                  </a:rPr>
                  <a:t>formula:</a:t>
                </a:r>
              </a:p>
              <a:p>
                <a:endParaRPr lang="en-ZA">
                  <a:latin typeface="Tw Cen MT" panose="020B0602020104020603" pitchFamily="34" charset="0"/>
                </a:endParaRPr>
              </a:p>
              <a:p>
                <a:pPr marL="0" indent="0">
                  <a:buNone/>
                </a:pPr>
                <a14:m>
                  <m:oMathPara xmlns:m="http://schemas.openxmlformats.org/officeDocument/2006/math">
                    <m:oMathParaPr>
                      <m:jc m:val="centerGroup"/>
                    </m:oMathParaPr>
                    <m:oMath xmlns:m="http://schemas.openxmlformats.org/officeDocument/2006/math">
                      <m:r>
                        <a:rPr lang="en-ZA" b="0" i="1" smtClean="0">
                          <a:solidFill>
                            <a:srgbClr val="FF0000"/>
                          </a:solidFill>
                          <a:latin typeface="Cambria Math" panose="02040503050406030204" pitchFamily="18" charset="0"/>
                        </a:rPr>
                        <m:t>𝑑</m:t>
                      </m:r>
                      <m:r>
                        <a:rPr lang="en-ZA" b="0" i="1" smtClean="0">
                          <a:solidFill>
                            <a:srgbClr val="FF0000"/>
                          </a:solidFill>
                          <a:latin typeface="Cambria Math" panose="02040503050406030204" pitchFamily="18" charset="0"/>
                        </a:rPr>
                        <m:t>(</m:t>
                      </m:r>
                      <m:sSub>
                        <m:sSubPr>
                          <m:ctrlPr>
                            <a:rPr lang="en-ZA" b="0" i="1" smtClean="0">
                              <a:solidFill>
                                <a:srgbClr val="FF0000"/>
                              </a:solidFill>
                              <a:latin typeface="Cambria Math" panose="02040503050406030204" pitchFamily="18" charset="0"/>
                            </a:rPr>
                          </m:ctrlPr>
                        </m:sSubPr>
                        <m:e>
                          <m:r>
                            <a:rPr lang="en-ZA" b="0" i="1" smtClean="0">
                              <a:solidFill>
                                <a:srgbClr val="FF0000"/>
                              </a:solidFill>
                              <a:latin typeface="Cambria Math" panose="02040503050406030204" pitchFamily="18" charset="0"/>
                            </a:rPr>
                            <m:t>𝑥</m:t>
                          </m:r>
                        </m:e>
                        <m:sub>
                          <m:r>
                            <a:rPr lang="en-ZA" b="0" i="1" smtClean="0">
                              <a:solidFill>
                                <a:srgbClr val="FF0000"/>
                              </a:solidFill>
                              <a:latin typeface="Cambria Math" panose="02040503050406030204" pitchFamily="18" charset="0"/>
                            </a:rPr>
                            <m:t>𝑖</m:t>
                          </m:r>
                        </m:sub>
                      </m:sSub>
                      <m:r>
                        <a:rPr lang="en-ZA" b="0" i="1" smtClean="0">
                          <a:solidFill>
                            <a:srgbClr val="FF0000"/>
                          </a:solidFill>
                          <a:latin typeface="Cambria Math" panose="02040503050406030204" pitchFamily="18" charset="0"/>
                        </a:rPr>
                        <m:t>,</m:t>
                      </m:r>
                      <m:sSub>
                        <m:sSubPr>
                          <m:ctrlPr>
                            <a:rPr lang="en-ZA" b="0" i="1" smtClean="0">
                              <a:solidFill>
                                <a:srgbClr val="FF0000"/>
                              </a:solidFill>
                              <a:latin typeface="Cambria Math" panose="02040503050406030204" pitchFamily="18" charset="0"/>
                            </a:rPr>
                          </m:ctrlPr>
                        </m:sSubPr>
                        <m:e>
                          <m:r>
                            <a:rPr lang="en-ZA" b="0" i="1" smtClean="0">
                              <a:solidFill>
                                <a:srgbClr val="FF0000"/>
                              </a:solidFill>
                              <a:latin typeface="Cambria Math" panose="02040503050406030204" pitchFamily="18" charset="0"/>
                            </a:rPr>
                            <m:t>𝑥</m:t>
                          </m:r>
                        </m:e>
                        <m:sub>
                          <m:r>
                            <a:rPr lang="en-ZA" b="0" i="1" smtClean="0">
                              <a:solidFill>
                                <a:srgbClr val="FF0000"/>
                              </a:solidFill>
                              <a:latin typeface="Cambria Math" panose="02040503050406030204" pitchFamily="18" charset="0"/>
                            </a:rPr>
                            <m:t>𝑗</m:t>
                          </m:r>
                        </m:sub>
                      </m:sSub>
                      <m:r>
                        <a:rPr lang="en-ZA" b="0" i="1" smtClean="0">
                          <a:solidFill>
                            <a:srgbClr val="FF0000"/>
                          </a:solidFill>
                          <a:latin typeface="Cambria Math" panose="02040503050406030204" pitchFamily="18" charset="0"/>
                        </a:rPr>
                        <m:t>)</m:t>
                      </m:r>
                      <m:r>
                        <a:rPr lang="en-ZA" i="1" smtClean="0">
                          <a:solidFill>
                            <a:srgbClr val="FF0000"/>
                          </a:solidFill>
                          <a:latin typeface="Cambria Math" panose="02040503050406030204" pitchFamily="18" charset="0"/>
                        </a:rPr>
                        <m:t>=</m:t>
                      </m:r>
                      <m:rad>
                        <m:radPr>
                          <m:degHide m:val="on"/>
                          <m:ctrlPr>
                            <a:rPr lang="en-ZA" i="1" smtClean="0">
                              <a:solidFill>
                                <a:srgbClr val="FF0000"/>
                              </a:solidFill>
                              <a:latin typeface="Cambria Math" panose="02040503050406030204" pitchFamily="18" charset="0"/>
                            </a:rPr>
                          </m:ctrlPr>
                        </m:radPr>
                        <m:deg/>
                        <m:e>
                          <m:nary>
                            <m:naryPr>
                              <m:chr m:val="∑"/>
                              <m:ctrlPr>
                                <a:rPr lang="en-ZA" i="1" smtClean="0">
                                  <a:solidFill>
                                    <a:srgbClr val="FF0000"/>
                                  </a:solidFill>
                                  <a:latin typeface="Cambria Math" panose="02040503050406030204" pitchFamily="18" charset="0"/>
                                </a:rPr>
                              </m:ctrlPr>
                            </m:naryPr>
                            <m:sub>
                              <m:r>
                                <m:rPr>
                                  <m:brk m:alnAt="23"/>
                                </m:rPr>
                                <a:rPr lang="en-ZA" b="0" i="1" smtClean="0">
                                  <a:solidFill>
                                    <a:srgbClr val="FF0000"/>
                                  </a:solidFill>
                                  <a:latin typeface="Cambria Math" panose="02040503050406030204" pitchFamily="18" charset="0"/>
                                </a:rPr>
                                <m:t>𝑘</m:t>
                              </m:r>
                              <m:r>
                                <a:rPr lang="en-ZA" b="0" i="1" smtClean="0">
                                  <a:solidFill>
                                    <a:srgbClr val="FF0000"/>
                                  </a:solidFill>
                                  <a:latin typeface="Cambria Math" panose="02040503050406030204" pitchFamily="18" charset="0"/>
                                </a:rPr>
                                <m:t>=1</m:t>
                              </m:r>
                            </m:sub>
                            <m:sup>
                              <m:r>
                                <a:rPr lang="en-ZA" b="0" i="1" smtClean="0">
                                  <a:solidFill>
                                    <a:srgbClr val="FF0000"/>
                                  </a:solidFill>
                                  <a:latin typeface="Cambria Math" panose="02040503050406030204" pitchFamily="18" charset="0"/>
                                </a:rPr>
                                <m:t>𝑑</m:t>
                              </m:r>
                            </m:sup>
                            <m:e>
                              <m:sSup>
                                <m:sSupPr>
                                  <m:ctrlPr>
                                    <a:rPr lang="en-ZA" i="1" smtClean="0">
                                      <a:solidFill>
                                        <a:srgbClr val="FF0000"/>
                                      </a:solidFill>
                                      <a:latin typeface="Cambria Math" panose="02040503050406030204" pitchFamily="18" charset="0"/>
                                    </a:rPr>
                                  </m:ctrlPr>
                                </m:sSupPr>
                                <m:e>
                                  <m:d>
                                    <m:dPr>
                                      <m:ctrlPr>
                                        <a:rPr lang="en-ZA" i="1">
                                          <a:solidFill>
                                            <a:srgbClr val="FF0000"/>
                                          </a:solidFill>
                                          <a:latin typeface="Cambria Math" panose="02040503050406030204" pitchFamily="18" charset="0"/>
                                        </a:rPr>
                                      </m:ctrlPr>
                                    </m:dPr>
                                    <m:e>
                                      <m:sSubSup>
                                        <m:sSubSupPr>
                                          <m:ctrlPr>
                                            <a:rPr lang="en-ZA" i="1">
                                              <a:solidFill>
                                                <a:srgbClr val="FF0000"/>
                                              </a:solidFill>
                                              <a:latin typeface="Cambria Math" panose="02040503050406030204" pitchFamily="18" charset="0"/>
                                            </a:rPr>
                                          </m:ctrlPr>
                                        </m:sSubSupPr>
                                        <m:e>
                                          <m:r>
                                            <a:rPr lang="en-ZA" i="1">
                                              <a:solidFill>
                                                <a:srgbClr val="FF0000"/>
                                              </a:solidFill>
                                              <a:latin typeface="Cambria Math" panose="02040503050406030204" pitchFamily="18" charset="0"/>
                                            </a:rPr>
                                            <m:t>𝑥</m:t>
                                          </m:r>
                                        </m:e>
                                        <m:sub>
                                          <m:r>
                                            <a:rPr lang="en-ZA" i="1">
                                              <a:solidFill>
                                                <a:srgbClr val="FF0000"/>
                                              </a:solidFill>
                                              <a:latin typeface="Cambria Math" panose="02040503050406030204" pitchFamily="18" charset="0"/>
                                            </a:rPr>
                                            <m:t>𝑖</m:t>
                                          </m:r>
                                        </m:sub>
                                        <m:sup>
                                          <m:r>
                                            <a:rPr lang="en-ZA" i="1">
                                              <a:solidFill>
                                                <a:srgbClr val="FF0000"/>
                                              </a:solidFill>
                                              <a:latin typeface="Cambria Math" panose="02040503050406030204" pitchFamily="18" charset="0"/>
                                            </a:rPr>
                                            <m:t>(</m:t>
                                          </m:r>
                                          <m:r>
                                            <a:rPr lang="en-ZA" i="1">
                                              <a:solidFill>
                                                <a:srgbClr val="FF0000"/>
                                              </a:solidFill>
                                              <a:latin typeface="Cambria Math" panose="02040503050406030204" pitchFamily="18" charset="0"/>
                                            </a:rPr>
                                            <m:t>𝑘</m:t>
                                          </m:r>
                                          <m:r>
                                            <a:rPr lang="en-ZA" i="1">
                                              <a:solidFill>
                                                <a:srgbClr val="FF0000"/>
                                              </a:solidFill>
                                              <a:latin typeface="Cambria Math" panose="02040503050406030204" pitchFamily="18" charset="0"/>
                                            </a:rPr>
                                            <m:t>)</m:t>
                                          </m:r>
                                        </m:sup>
                                      </m:sSubSup>
                                      <m:r>
                                        <a:rPr lang="en-ZA" b="0" i="1" smtClean="0">
                                          <a:solidFill>
                                            <a:srgbClr val="FF0000"/>
                                          </a:solidFill>
                                          <a:latin typeface="Cambria Math" panose="02040503050406030204" pitchFamily="18" charset="0"/>
                                        </a:rPr>
                                        <m:t>−</m:t>
                                      </m:r>
                                      <m:sSubSup>
                                        <m:sSubSupPr>
                                          <m:ctrlPr>
                                            <a:rPr lang="en-ZA" i="1">
                                              <a:solidFill>
                                                <a:srgbClr val="FF0000"/>
                                              </a:solidFill>
                                              <a:latin typeface="Cambria Math" panose="02040503050406030204" pitchFamily="18" charset="0"/>
                                            </a:rPr>
                                          </m:ctrlPr>
                                        </m:sSubSupPr>
                                        <m:e>
                                          <m:r>
                                            <a:rPr lang="en-ZA" i="1">
                                              <a:solidFill>
                                                <a:srgbClr val="FF0000"/>
                                              </a:solidFill>
                                              <a:latin typeface="Cambria Math" panose="02040503050406030204" pitchFamily="18" charset="0"/>
                                            </a:rPr>
                                            <m:t>𝑥</m:t>
                                          </m:r>
                                        </m:e>
                                        <m:sub>
                                          <m:r>
                                            <a:rPr lang="en-ZA" b="0" i="1" smtClean="0">
                                              <a:solidFill>
                                                <a:srgbClr val="FF0000"/>
                                              </a:solidFill>
                                              <a:latin typeface="Cambria Math" panose="02040503050406030204" pitchFamily="18" charset="0"/>
                                            </a:rPr>
                                            <m:t>𝑗</m:t>
                                          </m:r>
                                        </m:sub>
                                        <m:sup>
                                          <m:r>
                                            <a:rPr lang="en-ZA" i="1">
                                              <a:solidFill>
                                                <a:srgbClr val="FF0000"/>
                                              </a:solidFill>
                                              <a:latin typeface="Cambria Math" panose="02040503050406030204" pitchFamily="18" charset="0"/>
                                            </a:rPr>
                                            <m:t>(</m:t>
                                          </m:r>
                                          <m:r>
                                            <a:rPr lang="en-ZA" i="1">
                                              <a:solidFill>
                                                <a:srgbClr val="FF0000"/>
                                              </a:solidFill>
                                              <a:latin typeface="Cambria Math" panose="02040503050406030204" pitchFamily="18" charset="0"/>
                                            </a:rPr>
                                            <m:t>𝑘</m:t>
                                          </m:r>
                                          <m:r>
                                            <a:rPr lang="en-ZA" i="1">
                                              <a:solidFill>
                                                <a:srgbClr val="FF0000"/>
                                              </a:solidFill>
                                              <a:latin typeface="Cambria Math" panose="02040503050406030204" pitchFamily="18" charset="0"/>
                                            </a:rPr>
                                            <m:t>)</m:t>
                                          </m:r>
                                        </m:sup>
                                      </m:sSubSup>
                                    </m:e>
                                  </m:d>
                                </m:e>
                                <m:sup>
                                  <m:r>
                                    <a:rPr lang="en-ZA" b="0" i="1" smtClean="0">
                                      <a:solidFill>
                                        <a:srgbClr val="FF0000"/>
                                      </a:solidFill>
                                      <a:latin typeface="Cambria Math" panose="02040503050406030204" pitchFamily="18" charset="0"/>
                                    </a:rPr>
                                    <m:t>2</m:t>
                                  </m:r>
                                </m:sup>
                              </m:sSup>
                            </m:e>
                          </m:nary>
                        </m:e>
                      </m:rad>
                    </m:oMath>
                  </m:oMathPara>
                </a14:m>
                <a:endParaRPr lang="en-ZA">
                  <a:latin typeface="Tw Cen MT" panose="020B0602020104020603" pitchFamily="34" charset="0"/>
                </a:endParaRPr>
              </a:p>
              <a:p>
                <a:r>
                  <a:rPr lang="en-ZA">
                    <a:latin typeface="Tw Cen MT" panose="020B0602020104020603" pitchFamily="34" charset="0"/>
                  </a:rPr>
                  <a:t>where </a:t>
                </a:r>
                <a14:m>
                  <m:oMath xmlns:m="http://schemas.openxmlformats.org/officeDocument/2006/math">
                    <m:r>
                      <a:rPr lang="en-ZA" sz="2800" b="0" i="1" smtClean="0">
                        <a:solidFill>
                          <a:srgbClr val="FF0000"/>
                        </a:solidFill>
                        <a:latin typeface="Cambria Math" panose="02040503050406030204" pitchFamily="18" charset="0"/>
                      </a:rPr>
                      <m:t>𝑘</m:t>
                    </m:r>
                  </m:oMath>
                </a14:m>
                <a:r>
                  <a:rPr lang="en-ZA">
                    <a:latin typeface="Tw Cen MT" panose="020B0602020104020603" pitchFamily="34" charset="0"/>
                  </a:rPr>
                  <a:t> represents number of clusters.</a:t>
                </a:r>
              </a:p>
              <a:p>
                <a14:m>
                  <m:oMath xmlns:m="http://schemas.openxmlformats.org/officeDocument/2006/math">
                    <m:r>
                      <a:rPr lang="en-ZA" b="0" i="1" smtClean="0">
                        <a:latin typeface="Cambria Math" panose="02040503050406030204" pitchFamily="18" charset="0"/>
                      </a:rPr>
                      <m:t>𝑑</m:t>
                    </m:r>
                    <m:d>
                      <m:dPr>
                        <m:ctrlPr>
                          <a:rPr lang="en-ZA" b="0" i="1" smtClean="0">
                            <a:latin typeface="Cambria Math" panose="02040503050406030204" pitchFamily="18" charset="0"/>
                          </a:rPr>
                        </m:ctrlPr>
                      </m:dPr>
                      <m:e>
                        <m:sSub>
                          <m:sSubPr>
                            <m:ctrlPr>
                              <a:rPr lang="en-ZA" b="0" i="1" smtClean="0">
                                <a:latin typeface="Cambria Math" panose="02040503050406030204" pitchFamily="18" charset="0"/>
                              </a:rPr>
                            </m:ctrlPr>
                          </m:sSubPr>
                          <m:e>
                            <m:r>
                              <a:rPr lang="en-ZA" b="0" i="1" smtClean="0">
                                <a:latin typeface="Cambria Math" panose="02040503050406030204" pitchFamily="18" charset="0"/>
                              </a:rPr>
                              <m:t>𝑥</m:t>
                            </m:r>
                          </m:e>
                          <m:sub>
                            <m:r>
                              <a:rPr lang="en-ZA" b="0" i="1" smtClean="0">
                                <a:latin typeface="Cambria Math" panose="02040503050406030204" pitchFamily="18" charset="0"/>
                              </a:rPr>
                              <m:t>𝑖</m:t>
                            </m:r>
                          </m:sub>
                        </m:sSub>
                        <m:r>
                          <a:rPr lang="en-ZA" b="0" i="1" smtClean="0">
                            <a:latin typeface="Cambria Math" panose="02040503050406030204" pitchFamily="18" charset="0"/>
                          </a:rPr>
                          <m:t>;</m:t>
                        </m:r>
                        <m:sSub>
                          <m:sSubPr>
                            <m:ctrlPr>
                              <a:rPr lang="en-ZA" b="0" i="1" smtClean="0">
                                <a:latin typeface="Cambria Math" panose="02040503050406030204" pitchFamily="18" charset="0"/>
                              </a:rPr>
                            </m:ctrlPr>
                          </m:sSubPr>
                          <m:e>
                            <m:r>
                              <a:rPr lang="en-ZA" b="0" i="1" smtClean="0">
                                <a:latin typeface="Cambria Math" panose="02040503050406030204" pitchFamily="18" charset="0"/>
                              </a:rPr>
                              <m:t>𝑦</m:t>
                            </m:r>
                          </m:e>
                          <m:sub>
                            <m:r>
                              <a:rPr lang="en-ZA" b="0" i="1" smtClean="0">
                                <a:latin typeface="Cambria Math" panose="02040503050406030204" pitchFamily="18" charset="0"/>
                              </a:rPr>
                              <m:t>𝑗</m:t>
                            </m:r>
                          </m:sub>
                        </m:sSub>
                      </m:e>
                    </m:d>
                    <m:r>
                      <a:rPr lang="en-ZA" b="0" i="1" smtClean="0">
                        <a:latin typeface="Cambria Math" panose="02040503050406030204" pitchFamily="18" charset="0"/>
                      </a:rPr>
                      <m:t>=</m:t>
                    </m:r>
                    <m:rad>
                      <m:radPr>
                        <m:degHide m:val="on"/>
                        <m:ctrlPr>
                          <a:rPr lang="en-ZA" b="0" i="1" smtClean="0">
                            <a:latin typeface="Cambria Math" panose="02040503050406030204" pitchFamily="18" charset="0"/>
                          </a:rPr>
                        </m:ctrlPr>
                      </m:radPr>
                      <m:deg/>
                      <m:e>
                        <m:sSup>
                          <m:sSupPr>
                            <m:ctrlPr>
                              <a:rPr lang="en-ZA" b="0" i="1" smtClean="0">
                                <a:latin typeface="Cambria Math" panose="02040503050406030204" pitchFamily="18" charset="0"/>
                              </a:rPr>
                            </m:ctrlPr>
                          </m:sSupPr>
                          <m:e>
                            <m:d>
                              <m:dPr>
                                <m:ctrlPr>
                                  <a:rPr lang="en-ZA" b="0" i="1" smtClean="0">
                                    <a:latin typeface="Cambria Math" panose="02040503050406030204" pitchFamily="18" charset="0"/>
                                  </a:rPr>
                                </m:ctrlPr>
                              </m:dPr>
                              <m:e>
                                <m:sSub>
                                  <m:sSubPr>
                                    <m:ctrlPr>
                                      <a:rPr lang="en-ZA" b="0" i="1" smtClean="0">
                                        <a:latin typeface="Cambria Math" panose="02040503050406030204" pitchFamily="18" charset="0"/>
                                      </a:rPr>
                                    </m:ctrlPr>
                                  </m:sSubPr>
                                  <m:e>
                                    <m:r>
                                      <a:rPr lang="en-ZA" b="0" i="1" smtClean="0">
                                        <a:latin typeface="Cambria Math" panose="02040503050406030204" pitchFamily="18" charset="0"/>
                                      </a:rPr>
                                      <m:t>𝑥</m:t>
                                    </m:r>
                                  </m:e>
                                  <m:sub>
                                    <m:r>
                                      <a:rPr lang="en-ZA" b="0" i="1" smtClean="0">
                                        <a:latin typeface="Cambria Math" panose="02040503050406030204" pitchFamily="18" charset="0"/>
                                      </a:rPr>
                                      <m:t>2</m:t>
                                    </m:r>
                                  </m:sub>
                                </m:sSub>
                                <m:r>
                                  <a:rPr lang="en-ZA" b="0" i="1" smtClean="0">
                                    <a:latin typeface="Cambria Math" panose="02040503050406030204" pitchFamily="18" charset="0"/>
                                  </a:rPr>
                                  <m:t>−</m:t>
                                </m:r>
                                <m:sSub>
                                  <m:sSubPr>
                                    <m:ctrlPr>
                                      <a:rPr lang="en-ZA" b="0" i="1" smtClean="0">
                                        <a:latin typeface="Cambria Math" panose="02040503050406030204" pitchFamily="18" charset="0"/>
                                      </a:rPr>
                                    </m:ctrlPr>
                                  </m:sSubPr>
                                  <m:e>
                                    <m:r>
                                      <a:rPr lang="en-ZA" b="0" i="1" smtClean="0">
                                        <a:latin typeface="Cambria Math" panose="02040503050406030204" pitchFamily="18" charset="0"/>
                                      </a:rPr>
                                      <m:t>𝑥</m:t>
                                    </m:r>
                                  </m:e>
                                  <m:sub>
                                    <m:r>
                                      <a:rPr lang="en-ZA" b="0" i="1" smtClean="0">
                                        <a:latin typeface="Cambria Math" panose="02040503050406030204" pitchFamily="18" charset="0"/>
                                      </a:rPr>
                                      <m:t>1</m:t>
                                    </m:r>
                                  </m:sub>
                                </m:sSub>
                              </m:e>
                            </m:d>
                          </m:e>
                          <m:sup>
                            <m:r>
                              <a:rPr lang="en-ZA" b="0" i="1" smtClean="0">
                                <a:latin typeface="Cambria Math" panose="02040503050406030204" pitchFamily="18" charset="0"/>
                              </a:rPr>
                              <m:t>2</m:t>
                            </m:r>
                          </m:sup>
                        </m:sSup>
                        <m:r>
                          <a:rPr lang="en-ZA" b="0" i="1" smtClean="0">
                            <a:latin typeface="Cambria Math" panose="02040503050406030204" pitchFamily="18" charset="0"/>
                          </a:rPr>
                          <m:t>+</m:t>
                        </m:r>
                        <m:sSup>
                          <m:sSupPr>
                            <m:ctrlPr>
                              <a:rPr lang="en-ZA" b="0" i="1" smtClean="0">
                                <a:latin typeface="Cambria Math" panose="02040503050406030204" pitchFamily="18" charset="0"/>
                              </a:rPr>
                            </m:ctrlPr>
                          </m:sSupPr>
                          <m:e>
                            <m:d>
                              <m:dPr>
                                <m:ctrlPr>
                                  <a:rPr lang="en-ZA" b="0" i="1" smtClean="0">
                                    <a:latin typeface="Cambria Math" panose="02040503050406030204" pitchFamily="18" charset="0"/>
                                  </a:rPr>
                                </m:ctrlPr>
                              </m:dPr>
                              <m:e>
                                <m:sSub>
                                  <m:sSubPr>
                                    <m:ctrlPr>
                                      <a:rPr lang="en-ZA" b="0" i="1" smtClean="0">
                                        <a:latin typeface="Cambria Math" panose="02040503050406030204" pitchFamily="18" charset="0"/>
                                      </a:rPr>
                                    </m:ctrlPr>
                                  </m:sSubPr>
                                  <m:e>
                                    <m:r>
                                      <a:rPr lang="en-ZA" b="0" i="1" smtClean="0">
                                        <a:latin typeface="Cambria Math" panose="02040503050406030204" pitchFamily="18" charset="0"/>
                                      </a:rPr>
                                      <m:t>𝑦</m:t>
                                    </m:r>
                                  </m:e>
                                  <m:sub>
                                    <m:r>
                                      <a:rPr lang="en-ZA" b="0" i="1" smtClean="0">
                                        <a:latin typeface="Cambria Math" panose="02040503050406030204" pitchFamily="18" charset="0"/>
                                      </a:rPr>
                                      <m:t>2</m:t>
                                    </m:r>
                                  </m:sub>
                                </m:sSub>
                                <m:r>
                                  <a:rPr lang="en-ZA" b="0" i="1" smtClean="0">
                                    <a:latin typeface="Cambria Math" panose="02040503050406030204" pitchFamily="18" charset="0"/>
                                  </a:rPr>
                                  <m:t>−</m:t>
                                </m:r>
                                <m:sSub>
                                  <m:sSubPr>
                                    <m:ctrlPr>
                                      <a:rPr lang="en-ZA" b="0" i="1" smtClean="0">
                                        <a:latin typeface="Cambria Math" panose="02040503050406030204" pitchFamily="18" charset="0"/>
                                      </a:rPr>
                                    </m:ctrlPr>
                                  </m:sSubPr>
                                  <m:e>
                                    <m:r>
                                      <a:rPr lang="en-ZA" b="0" i="1" smtClean="0">
                                        <a:latin typeface="Cambria Math" panose="02040503050406030204" pitchFamily="18" charset="0"/>
                                      </a:rPr>
                                      <m:t>𝑦</m:t>
                                    </m:r>
                                  </m:e>
                                  <m:sub>
                                    <m:r>
                                      <a:rPr lang="en-ZA" b="0" i="1" smtClean="0">
                                        <a:latin typeface="Cambria Math" panose="02040503050406030204" pitchFamily="18" charset="0"/>
                                      </a:rPr>
                                      <m:t>1</m:t>
                                    </m:r>
                                  </m:sub>
                                </m:sSub>
                              </m:e>
                            </m:d>
                          </m:e>
                          <m:sup>
                            <m:r>
                              <a:rPr lang="en-ZA" b="0" i="1" smtClean="0">
                                <a:latin typeface="Cambria Math" panose="02040503050406030204" pitchFamily="18" charset="0"/>
                              </a:rPr>
                              <m:t>2</m:t>
                            </m:r>
                          </m:sup>
                        </m:sSup>
                      </m:e>
                    </m:rad>
                  </m:oMath>
                </a14:m>
                <a:endParaRPr lang="en-ZA">
                  <a:latin typeface="Tw Cen MT" panose="020B0602020104020603" pitchFamily="34" charset="0"/>
                </a:endParaRPr>
              </a:p>
            </p:txBody>
          </p:sp>
        </mc:Choice>
        <mc:Fallback xmlns="">
          <p:sp>
            <p:nvSpPr>
              <p:cNvPr id="3" name="Content Placeholder 2">
                <a:extLst>
                  <a:ext uri="{FF2B5EF4-FFF2-40B4-BE49-F238E27FC236}">
                    <a16:creationId xmlns:a16="http://schemas.microsoft.com/office/drawing/2014/main" id="{862D9196-B487-4EF7-BDD4-8B5274CFB252}"/>
                  </a:ext>
                </a:extLst>
              </p:cNvPr>
              <p:cNvSpPr>
                <a:spLocks noGrp="1" noRot="1" noChangeAspect="1" noMove="1" noResize="1" noEditPoints="1" noAdjustHandles="1" noChangeArrowheads="1" noChangeShapeType="1" noTextEdit="1"/>
              </p:cNvSpPr>
              <p:nvPr>
                <p:ph idx="1"/>
              </p:nvPr>
            </p:nvSpPr>
            <p:spPr>
              <a:xfrm>
                <a:off x="838200" y="1274618"/>
                <a:ext cx="10515600" cy="4902345"/>
              </a:xfrm>
              <a:blipFill>
                <a:blip r:embed="rId2"/>
                <a:stretch>
                  <a:fillRect l="-1043" t="-199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9047FB2-7610-4F8B-AF61-200A32128C45}"/>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l="65042" t="38286" r="23059" b="44739"/>
          <a:stretch/>
        </p:blipFill>
        <p:spPr>
          <a:xfrm>
            <a:off x="8690738" y="3689684"/>
            <a:ext cx="2471468" cy="2085474"/>
          </a:xfrm>
          <a:prstGeom prst="rect">
            <a:avLst/>
          </a:prstGeom>
        </p:spPr>
      </p:pic>
    </p:spTree>
    <p:extLst>
      <p:ext uri="{BB962C8B-B14F-4D97-AF65-F5344CB8AC3E}">
        <p14:creationId xmlns:p14="http://schemas.microsoft.com/office/powerpoint/2010/main" val="24804491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552E5-9011-4AC3-9695-5E3BEBA57BB8}"/>
              </a:ext>
            </a:extLst>
          </p:cNvPr>
          <p:cNvSpPr>
            <a:spLocks noGrp="1"/>
          </p:cNvSpPr>
          <p:nvPr>
            <p:ph type="title"/>
          </p:nvPr>
        </p:nvSpPr>
        <p:spPr>
          <a:xfrm>
            <a:off x="838200" y="365125"/>
            <a:ext cx="9026236" cy="701675"/>
          </a:xfrm>
        </p:spPr>
        <p:txBody>
          <a:bodyPr>
            <a:normAutofit/>
          </a:bodyPr>
          <a:lstStyle/>
          <a:p>
            <a:pPr algn="ctr"/>
            <a:r>
              <a:rPr lang="en-ZA" sz="3600" b="1">
                <a:latin typeface="Tw Cen MT" panose="020B0602020104020603" pitchFamily="34" charset="0"/>
              </a:rPr>
              <a:t>K-means Algorithm</a:t>
            </a:r>
          </a:p>
        </p:txBody>
      </p:sp>
      <p:pic>
        <p:nvPicPr>
          <p:cNvPr id="1026" name="Picture 2" descr="K-Means Clustering: Numerical Example">
            <a:extLst>
              <a:ext uri="{FF2B5EF4-FFF2-40B4-BE49-F238E27FC236}">
                <a16:creationId xmlns:a16="http://schemas.microsoft.com/office/drawing/2014/main" id="{D3C8513B-EE0D-458B-939A-DCC4E6F75F27}"/>
              </a:ext>
            </a:extLst>
          </p:cNvPr>
          <p:cNvPicPr>
            <a:picLocks noGrp="1" noChangeAspect="1" noChangeArrowheads="1"/>
          </p:cNvPicPr>
          <p:nvPr>
            <p:ph sz="half" idx="2"/>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7184667" y="1403686"/>
            <a:ext cx="4707083" cy="442543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A9DE53-E632-4E63-B052-398390BC4F69}"/>
                  </a:ext>
                </a:extLst>
              </p:cNvPr>
              <p:cNvSpPr>
                <a:spLocks noGrp="1"/>
              </p:cNvSpPr>
              <p:nvPr>
                <p:ph sz="half" idx="1"/>
              </p:nvPr>
            </p:nvSpPr>
            <p:spPr>
              <a:xfrm>
                <a:off x="595745" y="1246910"/>
                <a:ext cx="6588922" cy="4930054"/>
              </a:xfrm>
            </p:spPr>
            <p:txBody>
              <a:bodyPr>
                <a:normAutofit/>
              </a:bodyPr>
              <a:lstStyle/>
              <a:p>
                <a:r>
                  <a:rPr lang="en-ZA">
                    <a:latin typeface="Tw Cen MT" panose="020B0602020104020603" pitchFamily="34" charset="0"/>
                  </a:rPr>
                  <a:t>We can take any random objects as the initial centroids.</a:t>
                </a:r>
              </a:p>
              <a:p>
                <a:r>
                  <a:rPr lang="en-ZA" b="1" i="1" u="sng">
                    <a:latin typeface="Tw Cen MT" panose="020B0602020104020603" pitchFamily="34" charset="0"/>
                  </a:rPr>
                  <a:t>Given </a:t>
                </a:r>
                <a14:m>
                  <m:oMath xmlns:m="http://schemas.openxmlformats.org/officeDocument/2006/math">
                    <m:r>
                      <a:rPr lang="en-ZA" sz="2800" b="1" i="1" u="sng" smtClean="0">
                        <a:solidFill>
                          <a:srgbClr val="FF0000"/>
                        </a:solidFill>
                        <a:latin typeface="Cambria Math" panose="02040503050406030204" pitchFamily="18" charset="0"/>
                      </a:rPr>
                      <m:t>𝒌</m:t>
                    </m:r>
                  </m:oMath>
                </a14:m>
                <a:r>
                  <a:rPr lang="en-ZA" b="1" i="1" u="sng">
                    <a:latin typeface="Tw Cen MT" panose="020B0602020104020603" pitchFamily="34" charset="0"/>
                  </a:rPr>
                  <a:t>, the k-means algorithm works as follows: </a:t>
                </a:r>
              </a:p>
              <a:p>
                <a:pPr marL="900113" indent="-514350">
                  <a:buFont typeface="+mj-lt"/>
                  <a:buAutoNum type="arabicPeriod"/>
                </a:pPr>
                <a:r>
                  <a:rPr lang="en-ZA">
                    <a:latin typeface="Tw Cen MT" panose="020B0602020104020603" pitchFamily="34" charset="0"/>
                  </a:rPr>
                  <a:t>Determine the centroid coordinate.</a:t>
                </a:r>
              </a:p>
              <a:p>
                <a:pPr marL="900113" indent="-514350">
                  <a:buFont typeface="+mj-lt"/>
                  <a:buAutoNum type="arabicPeriod"/>
                </a:pPr>
                <a:r>
                  <a:rPr lang="en-ZA">
                    <a:latin typeface="Tw Cen MT" panose="020B0602020104020603" pitchFamily="34" charset="0"/>
                  </a:rPr>
                  <a:t>Determine the distance of each object to the centroids(</a:t>
                </a:r>
                <a14:m>
                  <m:oMath xmlns:m="http://schemas.openxmlformats.org/officeDocument/2006/math">
                    <m:sSup>
                      <m:sSupPr>
                        <m:ctrlPr>
                          <a:rPr lang="en-ZA" i="1" smtClean="0">
                            <a:latin typeface="Cambria Math" panose="02040503050406030204" pitchFamily="18" charset="0"/>
                          </a:rPr>
                        </m:ctrlPr>
                      </m:sSupPr>
                      <m:e>
                        <m:r>
                          <a:rPr lang="en-ZA" b="0" i="1" smtClean="0">
                            <a:latin typeface="Cambria Math" panose="02040503050406030204" pitchFamily="18" charset="0"/>
                          </a:rPr>
                          <m:t>𝐷</m:t>
                        </m:r>
                      </m:e>
                      <m:sup>
                        <m:r>
                          <a:rPr lang="en-ZA" b="0" i="1" smtClean="0">
                            <a:latin typeface="Cambria Math" panose="02040503050406030204" pitchFamily="18" charset="0"/>
                          </a:rPr>
                          <m:t>𝑛</m:t>
                        </m:r>
                      </m:sup>
                    </m:sSup>
                  </m:oMath>
                </a14:m>
                <a:r>
                  <a:rPr lang="en-ZA">
                    <a:latin typeface="Tw Cen MT" panose="020B0602020104020603" pitchFamily="34" charset="0"/>
                  </a:rPr>
                  <a:t>-matrix).</a:t>
                </a:r>
              </a:p>
              <a:p>
                <a:pPr marL="900113" indent="-514350">
                  <a:buFont typeface="+mj-lt"/>
                  <a:buAutoNum type="arabicPeriod"/>
                </a:pPr>
                <a:r>
                  <a:rPr lang="en-ZA">
                    <a:latin typeface="Tw Cen MT" panose="020B0602020104020603" pitchFamily="34" charset="0"/>
                  </a:rPr>
                  <a:t>Group the objects based on minimum distance(</a:t>
                </a:r>
                <a14:m>
                  <m:oMath xmlns:m="http://schemas.openxmlformats.org/officeDocument/2006/math">
                    <m:sSup>
                      <m:sSupPr>
                        <m:ctrlPr>
                          <a:rPr lang="en-ZA" i="1" smtClean="0">
                            <a:latin typeface="Cambria Math" panose="02040503050406030204" pitchFamily="18" charset="0"/>
                          </a:rPr>
                        </m:ctrlPr>
                      </m:sSupPr>
                      <m:e>
                        <m:r>
                          <a:rPr lang="en-ZA" b="0" i="1" smtClean="0">
                            <a:latin typeface="Cambria Math" panose="02040503050406030204" pitchFamily="18" charset="0"/>
                          </a:rPr>
                          <m:t>𝐺</m:t>
                        </m:r>
                      </m:e>
                      <m:sup>
                        <m:r>
                          <a:rPr lang="en-ZA" b="0" i="1" smtClean="0">
                            <a:latin typeface="Cambria Math" panose="02040503050406030204" pitchFamily="18" charset="0"/>
                          </a:rPr>
                          <m:t>𝑛</m:t>
                        </m:r>
                      </m:sup>
                    </m:sSup>
                  </m:oMath>
                </a14:m>
                <a:r>
                  <a:rPr lang="en-ZA">
                    <a:latin typeface="Tw Cen MT" panose="020B0602020104020603" pitchFamily="34" charset="0"/>
                  </a:rPr>
                  <a:t>-matrix).</a:t>
                </a:r>
              </a:p>
              <a:p>
                <a:endParaRPr lang="en-ZA">
                  <a:latin typeface="Tw Cen MT" panose="020B0602020104020603" pitchFamily="34" charset="0"/>
                </a:endParaRPr>
              </a:p>
            </p:txBody>
          </p:sp>
        </mc:Choice>
        <mc:Fallback xmlns="">
          <p:sp>
            <p:nvSpPr>
              <p:cNvPr id="3" name="Content Placeholder 2">
                <a:extLst>
                  <a:ext uri="{FF2B5EF4-FFF2-40B4-BE49-F238E27FC236}">
                    <a16:creationId xmlns:a16="http://schemas.microsoft.com/office/drawing/2014/main" id="{57A9DE53-E632-4E63-B052-398390BC4F69}"/>
                  </a:ext>
                </a:extLst>
              </p:cNvPr>
              <p:cNvSpPr>
                <a:spLocks noGrp="1" noRot="1" noChangeAspect="1" noMove="1" noResize="1" noEditPoints="1" noAdjustHandles="1" noChangeArrowheads="1" noChangeShapeType="1" noTextEdit="1"/>
              </p:cNvSpPr>
              <p:nvPr>
                <p:ph sz="half" idx="1"/>
              </p:nvPr>
            </p:nvSpPr>
            <p:spPr>
              <a:xfrm>
                <a:off x="595745" y="1246910"/>
                <a:ext cx="6588922" cy="4930054"/>
              </a:xfrm>
              <a:blipFill>
                <a:blip r:embed="rId4"/>
                <a:stretch>
                  <a:fillRect l="-1665" t="-2104" r="-2405"/>
                </a:stretch>
              </a:blipFill>
            </p:spPr>
            <p:txBody>
              <a:bodyPr/>
              <a:lstStyle/>
              <a:p>
                <a:r>
                  <a:rPr lang="en-US">
                    <a:noFill/>
                  </a:rPr>
                  <a:t> </a:t>
                </a:r>
              </a:p>
            </p:txBody>
          </p:sp>
        </mc:Fallback>
      </mc:AlternateContent>
    </p:spTree>
    <p:extLst>
      <p:ext uri="{BB962C8B-B14F-4D97-AF65-F5344CB8AC3E}">
        <p14:creationId xmlns:p14="http://schemas.microsoft.com/office/powerpoint/2010/main" val="2910896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E7AC-0992-4F00-88C3-7B8E3BD68381}"/>
              </a:ext>
            </a:extLst>
          </p:cNvPr>
          <p:cNvSpPr>
            <a:spLocks noGrp="1"/>
          </p:cNvSpPr>
          <p:nvPr>
            <p:ph type="title"/>
          </p:nvPr>
        </p:nvSpPr>
        <p:spPr>
          <a:xfrm>
            <a:off x="838201" y="365126"/>
            <a:ext cx="8915400" cy="632402"/>
          </a:xfrm>
        </p:spPr>
        <p:txBody>
          <a:bodyPr>
            <a:normAutofit/>
          </a:bodyPr>
          <a:lstStyle/>
          <a:p>
            <a:pPr algn="ctr"/>
            <a:r>
              <a:rPr lang="en-ZA" sz="3600" b="1">
                <a:latin typeface="Tw Cen MT" panose="020B0602020104020603" pitchFamily="34" charset="0"/>
              </a:rPr>
              <a:t>K-means Algorithm Example</a:t>
            </a:r>
          </a:p>
        </p:txBody>
      </p:sp>
      <p:sp>
        <p:nvSpPr>
          <p:cNvPr id="3" name="Content Placeholder 2">
            <a:extLst>
              <a:ext uri="{FF2B5EF4-FFF2-40B4-BE49-F238E27FC236}">
                <a16:creationId xmlns:a16="http://schemas.microsoft.com/office/drawing/2014/main" id="{677E3B3D-0628-4656-AA34-8198B1739BBD}"/>
              </a:ext>
            </a:extLst>
          </p:cNvPr>
          <p:cNvSpPr>
            <a:spLocks noGrp="1"/>
          </p:cNvSpPr>
          <p:nvPr>
            <p:ph idx="1"/>
          </p:nvPr>
        </p:nvSpPr>
        <p:spPr>
          <a:xfrm>
            <a:off x="678873" y="1260764"/>
            <a:ext cx="11000509" cy="3131127"/>
          </a:xfrm>
        </p:spPr>
        <p:txBody>
          <a:bodyPr>
            <a:normAutofit fontScale="92500" lnSpcReduction="20000"/>
          </a:bodyPr>
          <a:lstStyle/>
          <a:p>
            <a:r>
              <a:rPr lang="en-ZA" i="0" u="none" strike="noStrike" baseline="0">
                <a:solidFill>
                  <a:srgbClr val="000000"/>
                </a:solidFill>
                <a:latin typeface="Tw Cen MT" panose="020B0602020104020603" pitchFamily="34" charset="0"/>
              </a:rPr>
              <a:t>Suppose we have </a:t>
            </a:r>
            <a:r>
              <a:rPr lang="en-ZA" i="0" u="none" strike="noStrike" baseline="0">
                <a:solidFill>
                  <a:srgbClr val="FF0000"/>
                </a:solidFill>
                <a:latin typeface="Tw Cen MT" panose="020B0602020104020603" pitchFamily="34" charset="0"/>
              </a:rPr>
              <a:t>4</a:t>
            </a:r>
            <a:r>
              <a:rPr lang="en-ZA" i="0" u="none" strike="noStrike" baseline="0">
                <a:solidFill>
                  <a:srgbClr val="000000"/>
                </a:solidFill>
                <a:latin typeface="Tw Cen MT" panose="020B0602020104020603" pitchFamily="34" charset="0"/>
              </a:rPr>
              <a:t> objects as your training data point and each object have </a:t>
            </a:r>
            <a:r>
              <a:rPr lang="en-ZA" i="0" u="none" strike="noStrike" baseline="0">
                <a:solidFill>
                  <a:srgbClr val="FF0000"/>
                </a:solidFill>
                <a:latin typeface="Tw Cen MT" panose="020B0602020104020603" pitchFamily="34" charset="0"/>
              </a:rPr>
              <a:t>2</a:t>
            </a:r>
            <a:r>
              <a:rPr lang="en-ZA" i="0" u="none" strike="noStrike" baseline="0">
                <a:solidFill>
                  <a:srgbClr val="000000"/>
                </a:solidFill>
                <a:latin typeface="Tw Cen MT" panose="020B0602020104020603" pitchFamily="34" charset="0"/>
              </a:rPr>
              <a:t> attributes. </a:t>
            </a:r>
          </a:p>
          <a:p>
            <a:r>
              <a:rPr lang="en-ZA" i="0" u="none" strike="noStrike" baseline="0">
                <a:solidFill>
                  <a:srgbClr val="000000"/>
                </a:solidFill>
                <a:latin typeface="Tw Cen MT" panose="020B0602020104020603" pitchFamily="34" charset="0"/>
              </a:rPr>
              <a:t>Each attribute represents coordinate of the object. </a:t>
            </a:r>
          </a:p>
          <a:p>
            <a:r>
              <a:rPr lang="en-ZA" i="0" u="none" strike="noStrike" baseline="0">
                <a:solidFill>
                  <a:srgbClr val="000000"/>
                </a:solidFill>
                <a:latin typeface="Tw Cen MT" panose="020B0602020104020603" pitchFamily="34" charset="0"/>
              </a:rPr>
              <a:t>Thus, we also know before hand that these objects belong to two groups of medicine (</a:t>
            </a:r>
            <a:r>
              <a:rPr lang="en-ZA" i="0" u="none" strike="noStrike" baseline="0">
                <a:solidFill>
                  <a:srgbClr val="FF0000"/>
                </a:solidFill>
                <a:latin typeface="Tw Cen MT" panose="020B0602020104020603" pitchFamily="34" charset="0"/>
              </a:rPr>
              <a:t>cluster 1 and cluster 2</a:t>
            </a:r>
            <a:r>
              <a:rPr lang="en-ZA" i="0" u="none" strike="noStrike" baseline="0">
                <a:solidFill>
                  <a:srgbClr val="000000"/>
                </a:solidFill>
                <a:latin typeface="Tw Cen MT" panose="020B0602020104020603" pitchFamily="34" charset="0"/>
              </a:rPr>
              <a:t>). </a:t>
            </a:r>
          </a:p>
          <a:p>
            <a:r>
              <a:rPr lang="en-ZA" b="1" i="0" u="none" strike="noStrike" baseline="0">
                <a:solidFill>
                  <a:srgbClr val="FF0000"/>
                </a:solidFill>
                <a:latin typeface="Tw Cen MT" panose="020B0602020104020603" pitchFamily="34" charset="0"/>
              </a:rPr>
              <a:t>Q: </a:t>
            </a:r>
            <a:r>
              <a:rPr lang="en-ZA" i="0" u="none" strike="noStrike" baseline="0">
                <a:solidFill>
                  <a:srgbClr val="000000"/>
                </a:solidFill>
                <a:latin typeface="Tw Cen MT" panose="020B0602020104020603" pitchFamily="34" charset="0"/>
              </a:rPr>
              <a:t>Determine which medicines belong to cluster 1 and which medicines belong to the other cluster? </a:t>
            </a:r>
          </a:p>
          <a:p>
            <a:r>
              <a:rPr lang="en-ZA" i="0" u="none" strike="noStrike" baseline="0">
                <a:solidFill>
                  <a:srgbClr val="000000"/>
                </a:solidFill>
                <a:latin typeface="Tw Cen MT" panose="020B0602020104020603" pitchFamily="34" charset="0"/>
              </a:rPr>
              <a:t>Each medicine represents one point with two components coordinate as shown below. </a:t>
            </a:r>
            <a:endParaRPr lang="en-ZA" sz="4000">
              <a:latin typeface="Tw Cen MT" panose="020B0602020104020603" pitchFamily="34" charset="0"/>
            </a:endParaRPr>
          </a:p>
        </p:txBody>
      </p:sp>
      <p:graphicFrame>
        <p:nvGraphicFramePr>
          <p:cNvPr id="4" name="Table 4">
            <a:extLst>
              <a:ext uri="{FF2B5EF4-FFF2-40B4-BE49-F238E27FC236}">
                <a16:creationId xmlns:a16="http://schemas.microsoft.com/office/drawing/2014/main" id="{6FE963C2-F491-45B1-A214-122430EA3FA7}"/>
              </a:ext>
            </a:extLst>
          </p:cNvPr>
          <p:cNvGraphicFramePr>
            <a:graphicFrameLocks noGrp="1"/>
          </p:cNvGraphicFramePr>
          <p:nvPr/>
        </p:nvGraphicFramePr>
        <p:xfrm>
          <a:off x="2691185" y="4391890"/>
          <a:ext cx="6356563" cy="2060264"/>
        </p:xfrm>
        <a:graphic>
          <a:graphicData uri="http://schemas.openxmlformats.org/drawingml/2006/table">
            <a:tbl>
              <a:tblPr firstRow="1" bandRow="1">
                <a:tableStyleId>{2A488322-F2BA-4B5B-9748-0D474271808F}</a:tableStyleId>
              </a:tblPr>
              <a:tblGrid>
                <a:gridCol w="1608100">
                  <a:extLst>
                    <a:ext uri="{9D8B030D-6E8A-4147-A177-3AD203B41FA5}">
                      <a16:colId xmlns:a16="http://schemas.microsoft.com/office/drawing/2014/main" val="613485454"/>
                    </a:ext>
                  </a:extLst>
                </a:gridCol>
                <a:gridCol w="2967790">
                  <a:extLst>
                    <a:ext uri="{9D8B030D-6E8A-4147-A177-3AD203B41FA5}">
                      <a16:colId xmlns:a16="http://schemas.microsoft.com/office/drawing/2014/main" val="66394713"/>
                    </a:ext>
                  </a:extLst>
                </a:gridCol>
                <a:gridCol w="1780673">
                  <a:extLst>
                    <a:ext uri="{9D8B030D-6E8A-4147-A177-3AD203B41FA5}">
                      <a16:colId xmlns:a16="http://schemas.microsoft.com/office/drawing/2014/main" val="939169237"/>
                    </a:ext>
                  </a:extLst>
                </a:gridCol>
              </a:tblGrid>
              <a:tr h="597224">
                <a:tc>
                  <a:txBody>
                    <a:bodyPr/>
                    <a:lstStyle/>
                    <a:p>
                      <a:r>
                        <a:rPr lang="en-ZA" sz="1800" b="1"/>
                        <a:t>Object</a:t>
                      </a:r>
                      <a:endParaRPr lang="en-ZA" sz="1800" b="1">
                        <a:latin typeface="Tw Cen MT" panose="020B0602020104020603" pitchFamily="34" charset="0"/>
                      </a:endParaRPr>
                    </a:p>
                  </a:txBody>
                  <a:tcPr/>
                </a:tc>
                <a:tc>
                  <a:txBody>
                    <a:bodyPr/>
                    <a:lstStyle/>
                    <a:p>
                      <a:r>
                        <a:rPr lang="en-ZA" sz="1800" b="1"/>
                        <a:t>Attribute 1: Weight index</a:t>
                      </a:r>
                      <a:endParaRPr lang="en-ZA" sz="1800" b="1">
                        <a:latin typeface="Tw Cen MT" panose="020B0602020104020603" pitchFamily="34" charset="0"/>
                      </a:endParaRPr>
                    </a:p>
                  </a:txBody>
                  <a:tcPr/>
                </a:tc>
                <a:tc>
                  <a:txBody>
                    <a:bodyPr/>
                    <a:lstStyle/>
                    <a:p>
                      <a:r>
                        <a:rPr lang="en-ZA" sz="1800" b="1"/>
                        <a:t>Attribute 2: pH</a:t>
                      </a:r>
                      <a:endParaRPr lang="en-ZA" sz="1800" b="1">
                        <a:latin typeface="Tw Cen MT" panose="020B0602020104020603" pitchFamily="34" charset="0"/>
                      </a:endParaRPr>
                    </a:p>
                  </a:txBody>
                  <a:tcPr/>
                </a:tc>
                <a:extLst>
                  <a:ext uri="{0D108BD9-81ED-4DB2-BD59-A6C34878D82A}">
                    <a16:rowId xmlns:a16="http://schemas.microsoft.com/office/drawing/2014/main" val="1112235950"/>
                  </a:ext>
                </a:extLst>
              </a:tr>
              <a:tr h="346098">
                <a:tc>
                  <a:txBody>
                    <a:bodyPr/>
                    <a:lstStyle/>
                    <a:p>
                      <a:r>
                        <a:rPr lang="en-ZA" sz="1800" b="1"/>
                        <a:t>Medicine A</a:t>
                      </a:r>
                      <a:endParaRPr lang="en-ZA" sz="1800" b="1">
                        <a:latin typeface="Tw Cen MT" panose="020B0602020104020603" pitchFamily="34" charset="0"/>
                      </a:endParaRPr>
                    </a:p>
                  </a:txBody>
                  <a:tcPr/>
                </a:tc>
                <a:tc>
                  <a:txBody>
                    <a:bodyPr/>
                    <a:lstStyle/>
                    <a:p>
                      <a:r>
                        <a:rPr lang="en-ZA" sz="1800" b="1"/>
                        <a:t>1</a:t>
                      </a:r>
                      <a:endParaRPr lang="en-ZA" sz="1800" b="1">
                        <a:latin typeface="Tw Cen MT" panose="020B0602020104020603" pitchFamily="34" charset="0"/>
                      </a:endParaRPr>
                    </a:p>
                  </a:txBody>
                  <a:tcPr/>
                </a:tc>
                <a:tc>
                  <a:txBody>
                    <a:bodyPr/>
                    <a:lstStyle/>
                    <a:p>
                      <a:r>
                        <a:rPr lang="en-ZA" sz="1800" b="1"/>
                        <a:t>1</a:t>
                      </a:r>
                      <a:endParaRPr lang="en-ZA" sz="1800" b="1">
                        <a:latin typeface="Tw Cen MT" panose="020B0602020104020603" pitchFamily="34" charset="0"/>
                      </a:endParaRPr>
                    </a:p>
                  </a:txBody>
                  <a:tcPr/>
                </a:tc>
                <a:extLst>
                  <a:ext uri="{0D108BD9-81ED-4DB2-BD59-A6C34878D82A}">
                    <a16:rowId xmlns:a16="http://schemas.microsoft.com/office/drawing/2014/main" val="2736970647"/>
                  </a:ext>
                </a:extLst>
              </a:tr>
              <a:tr h="346098">
                <a:tc>
                  <a:txBody>
                    <a:bodyPr/>
                    <a:lstStyle/>
                    <a:p>
                      <a:r>
                        <a:rPr lang="en-ZA" sz="1800" b="1"/>
                        <a:t>Medicine B</a:t>
                      </a:r>
                      <a:endParaRPr lang="en-ZA" sz="1800" b="1">
                        <a:latin typeface="Tw Cen MT" panose="020B0602020104020603" pitchFamily="34" charset="0"/>
                      </a:endParaRPr>
                    </a:p>
                  </a:txBody>
                  <a:tcPr/>
                </a:tc>
                <a:tc>
                  <a:txBody>
                    <a:bodyPr/>
                    <a:lstStyle/>
                    <a:p>
                      <a:r>
                        <a:rPr lang="en-ZA" sz="1800" b="1"/>
                        <a:t>2</a:t>
                      </a:r>
                      <a:endParaRPr lang="en-ZA" sz="1800" b="1">
                        <a:latin typeface="Tw Cen MT" panose="020B0602020104020603" pitchFamily="34" charset="0"/>
                      </a:endParaRPr>
                    </a:p>
                  </a:txBody>
                  <a:tcPr/>
                </a:tc>
                <a:tc>
                  <a:txBody>
                    <a:bodyPr/>
                    <a:lstStyle/>
                    <a:p>
                      <a:r>
                        <a:rPr lang="en-ZA" sz="1800" b="1"/>
                        <a:t>1</a:t>
                      </a:r>
                      <a:endParaRPr lang="en-ZA" sz="1800" b="1">
                        <a:latin typeface="Tw Cen MT" panose="020B0602020104020603" pitchFamily="34" charset="0"/>
                      </a:endParaRPr>
                    </a:p>
                  </a:txBody>
                  <a:tcPr/>
                </a:tc>
                <a:extLst>
                  <a:ext uri="{0D108BD9-81ED-4DB2-BD59-A6C34878D82A}">
                    <a16:rowId xmlns:a16="http://schemas.microsoft.com/office/drawing/2014/main" val="2969782343"/>
                  </a:ext>
                </a:extLst>
              </a:tr>
              <a:tr h="346098">
                <a:tc>
                  <a:txBody>
                    <a:bodyPr/>
                    <a:lstStyle/>
                    <a:p>
                      <a:r>
                        <a:rPr lang="en-ZA" sz="1800" b="1"/>
                        <a:t>Medicine C</a:t>
                      </a:r>
                      <a:endParaRPr lang="en-ZA" sz="1800" b="1">
                        <a:latin typeface="Tw Cen MT" panose="020B0602020104020603" pitchFamily="34" charset="0"/>
                      </a:endParaRPr>
                    </a:p>
                  </a:txBody>
                  <a:tcPr/>
                </a:tc>
                <a:tc>
                  <a:txBody>
                    <a:bodyPr/>
                    <a:lstStyle/>
                    <a:p>
                      <a:r>
                        <a:rPr lang="en-ZA" sz="1800" b="1"/>
                        <a:t>4</a:t>
                      </a:r>
                      <a:endParaRPr lang="en-ZA" sz="1800" b="1">
                        <a:latin typeface="Tw Cen MT" panose="020B0602020104020603" pitchFamily="34" charset="0"/>
                      </a:endParaRPr>
                    </a:p>
                  </a:txBody>
                  <a:tcPr/>
                </a:tc>
                <a:tc>
                  <a:txBody>
                    <a:bodyPr/>
                    <a:lstStyle/>
                    <a:p>
                      <a:r>
                        <a:rPr lang="en-ZA" sz="1800" b="1"/>
                        <a:t>3</a:t>
                      </a:r>
                      <a:endParaRPr lang="en-ZA" sz="1800" b="1">
                        <a:latin typeface="Tw Cen MT" panose="020B0602020104020603" pitchFamily="34" charset="0"/>
                      </a:endParaRPr>
                    </a:p>
                  </a:txBody>
                  <a:tcPr/>
                </a:tc>
                <a:extLst>
                  <a:ext uri="{0D108BD9-81ED-4DB2-BD59-A6C34878D82A}">
                    <a16:rowId xmlns:a16="http://schemas.microsoft.com/office/drawing/2014/main" val="1472546064"/>
                  </a:ext>
                </a:extLst>
              </a:tr>
              <a:tr h="346098">
                <a:tc>
                  <a:txBody>
                    <a:bodyPr/>
                    <a:lstStyle/>
                    <a:p>
                      <a:r>
                        <a:rPr lang="en-ZA" sz="1800" b="1"/>
                        <a:t>Medicine D</a:t>
                      </a:r>
                      <a:endParaRPr lang="en-ZA" sz="1800" b="1">
                        <a:latin typeface="Tw Cen MT" panose="020B0602020104020603" pitchFamily="34" charset="0"/>
                      </a:endParaRPr>
                    </a:p>
                  </a:txBody>
                  <a:tcPr/>
                </a:tc>
                <a:tc>
                  <a:txBody>
                    <a:bodyPr/>
                    <a:lstStyle/>
                    <a:p>
                      <a:r>
                        <a:rPr lang="en-ZA" sz="1800" b="1"/>
                        <a:t>5</a:t>
                      </a:r>
                      <a:endParaRPr lang="en-ZA" sz="1800" b="1">
                        <a:latin typeface="Tw Cen MT" panose="020B0602020104020603" pitchFamily="34" charset="0"/>
                      </a:endParaRPr>
                    </a:p>
                  </a:txBody>
                  <a:tcPr/>
                </a:tc>
                <a:tc>
                  <a:txBody>
                    <a:bodyPr/>
                    <a:lstStyle/>
                    <a:p>
                      <a:r>
                        <a:rPr lang="en-ZA" sz="1800" b="1"/>
                        <a:t>4</a:t>
                      </a:r>
                      <a:endParaRPr lang="en-ZA" sz="1800" b="1">
                        <a:latin typeface="Tw Cen MT" panose="020B0602020104020603" pitchFamily="34" charset="0"/>
                      </a:endParaRPr>
                    </a:p>
                  </a:txBody>
                  <a:tcPr/>
                </a:tc>
                <a:extLst>
                  <a:ext uri="{0D108BD9-81ED-4DB2-BD59-A6C34878D82A}">
                    <a16:rowId xmlns:a16="http://schemas.microsoft.com/office/drawing/2014/main" val="1701677011"/>
                  </a:ext>
                </a:extLst>
              </a:tr>
            </a:tbl>
          </a:graphicData>
        </a:graphic>
      </p:graphicFrame>
    </p:spTree>
    <p:extLst>
      <p:ext uri="{BB962C8B-B14F-4D97-AF65-F5344CB8AC3E}">
        <p14:creationId xmlns:p14="http://schemas.microsoft.com/office/powerpoint/2010/main" val="22597937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AE7AC-0992-4F00-88C3-7B8E3BD68381}"/>
              </a:ext>
            </a:extLst>
          </p:cNvPr>
          <p:cNvSpPr>
            <a:spLocks noGrp="1"/>
          </p:cNvSpPr>
          <p:nvPr>
            <p:ph type="title"/>
          </p:nvPr>
        </p:nvSpPr>
        <p:spPr>
          <a:xfrm>
            <a:off x="838201" y="365126"/>
            <a:ext cx="8915400" cy="632402"/>
          </a:xfrm>
        </p:spPr>
        <p:txBody>
          <a:bodyPr>
            <a:normAutofit/>
          </a:bodyPr>
          <a:lstStyle/>
          <a:p>
            <a:pPr algn="ctr"/>
            <a:r>
              <a:rPr lang="en-ZA" sz="3600" b="1">
                <a:latin typeface="Tw Cen MT" panose="020B0602020104020603" pitchFamily="34" charset="0"/>
              </a:rPr>
              <a:t>K-means Algorithm Example</a:t>
            </a:r>
          </a:p>
        </p:txBody>
      </p:sp>
      <p:sp>
        <p:nvSpPr>
          <p:cNvPr id="3" name="Content Placeholder 2">
            <a:extLst>
              <a:ext uri="{FF2B5EF4-FFF2-40B4-BE49-F238E27FC236}">
                <a16:creationId xmlns:a16="http://schemas.microsoft.com/office/drawing/2014/main" id="{677E3B3D-0628-4656-AA34-8198B1739BBD}"/>
              </a:ext>
            </a:extLst>
          </p:cNvPr>
          <p:cNvSpPr>
            <a:spLocks noGrp="1"/>
          </p:cNvSpPr>
          <p:nvPr>
            <p:ph idx="1"/>
          </p:nvPr>
        </p:nvSpPr>
        <p:spPr>
          <a:xfrm>
            <a:off x="678873" y="1260764"/>
            <a:ext cx="11000509" cy="3131127"/>
          </a:xfrm>
        </p:spPr>
        <p:txBody>
          <a:bodyPr>
            <a:normAutofit fontScale="92500" lnSpcReduction="20000"/>
          </a:bodyPr>
          <a:lstStyle/>
          <a:p>
            <a:r>
              <a:rPr lang="en-ZA" i="0" u="none" strike="noStrike" baseline="0">
                <a:solidFill>
                  <a:srgbClr val="000000"/>
                </a:solidFill>
                <a:latin typeface="Tw Cen MT" panose="020B0602020104020603" pitchFamily="34" charset="0"/>
              </a:rPr>
              <a:t>Suppose we have </a:t>
            </a:r>
            <a:r>
              <a:rPr lang="en-ZA" i="0" u="none" strike="noStrike" baseline="0">
                <a:solidFill>
                  <a:srgbClr val="FF0000"/>
                </a:solidFill>
                <a:latin typeface="Tw Cen MT" panose="020B0602020104020603" pitchFamily="34" charset="0"/>
              </a:rPr>
              <a:t>4</a:t>
            </a:r>
            <a:r>
              <a:rPr lang="en-ZA" i="0" u="none" strike="noStrike" baseline="0">
                <a:solidFill>
                  <a:srgbClr val="000000"/>
                </a:solidFill>
                <a:latin typeface="Tw Cen MT" panose="020B0602020104020603" pitchFamily="34" charset="0"/>
              </a:rPr>
              <a:t> objects as your training data point and each object have </a:t>
            </a:r>
            <a:r>
              <a:rPr lang="en-ZA" i="0" u="none" strike="noStrike" baseline="0">
                <a:solidFill>
                  <a:srgbClr val="FF0000"/>
                </a:solidFill>
                <a:latin typeface="Tw Cen MT" panose="020B0602020104020603" pitchFamily="34" charset="0"/>
              </a:rPr>
              <a:t>2</a:t>
            </a:r>
            <a:r>
              <a:rPr lang="en-ZA" i="0" u="none" strike="noStrike" baseline="0">
                <a:solidFill>
                  <a:srgbClr val="000000"/>
                </a:solidFill>
                <a:latin typeface="Tw Cen MT" panose="020B0602020104020603" pitchFamily="34" charset="0"/>
              </a:rPr>
              <a:t> attributes. </a:t>
            </a:r>
          </a:p>
          <a:p>
            <a:r>
              <a:rPr lang="en-ZA" i="0" u="none" strike="noStrike" baseline="0">
                <a:solidFill>
                  <a:srgbClr val="000000"/>
                </a:solidFill>
                <a:latin typeface="Tw Cen MT" panose="020B0602020104020603" pitchFamily="34" charset="0"/>
              </a:rPr>
              <a:t>Each attribute represents coordinate of the object. </a:t>
            </a:r>
          </a:p>
          <a:p>
            <a:r>
              <a:rPr lang="en-ZA" i="0" u="none" strike="noStrike" baseline="0">
                <a:solidFill>
                  <a:srgbClr val="000000"/>
                </a:solidFill>
                <a:latin typeface="Tw Cen MT" panose="020B0602020104020603" pitchFamily="34" charset="0"/>
              </a:rPr>
              <a:t>Thus, we also know before hand that these objects belong to two groups of medicine (</a:t>
            </a:r>
            <a:r>
              <a:rPr lang="en-ZA" i="0" u="none" strike="noStrike" baseline="0">
                <a:solidFill>
                  <a:srgbClr val="FF0000"/>
                </a:solidFill>
                <a:latin typeface="Tw Cen MT" panose="020B0602020104020603" pitchFamily="34" charset="0"/>
              </a:rPr>
              <a:t>cluster 1 and cluster 2</a:t>
            </a:r>
            <a:r>
              <a:rPr lang="en-ZA" i="0" u="none" strike="noStrike" baseline="0">
                <a:solidFill>
                  <a:srgbClr val="000000"/>
                </a:solidFill>
                <a:latin typeface="Tw Cen MT" panose="020B0602020104020603" pitchFamily="34" charset="0"/>
              </a:rPr>
              <a:t>). </a:t>
            </a:r>
          </a:p>
          <a:p>
            <a:r>
              <a:rPr lang="en-ZA" b="1" i="0" u="none" strike="noStrike" baseline="0">
                <a:solidFill>
                  <a:srgbClr val="FF0000"/>
                </a:solidFill>
                <a:latin typeface="Tw Cen MT" panose="020B0602020104020603" pitchFamily="34" charset="0"/>
              </a:rPr>
              <a:t>Q: </a:t>
            </a:r>
            <a:r>
              <a:rPr lang="en-ZA" i="0" u="none" strike="noStrike" baseline="0">
                <a:solidFill>
                  <a:srgbClr val="000000"/>
                </a:solidFill>
                <a:latin typeface="Tw Cen MT" panose="020B0602020104020603" pitchFamily="34" charset="0"/>
              </a:rPr>
              <a:t>Determine which medicines belong to cluster 1 and which medicines belong to the other cluster? </a:t>
            </a:r>
          </a:p>
          <a:p>
            <a:r>
              <a:rPr lang="en-ZA" i="0" u="none" strike="noStrike" baseline="0">
                <a:solidFill>
                  <a:srgbClr val="000000"/>
                </a:solidFill>
                <a:latin typeface="Tw Cen MT" panose="020B0602020104020603" pitchFamily="34" charset="0"/>
              </a:rPr>
              <a:t>Each medicine represents one point with two components coordinate as shown below. </a:t>
            </a:r>
            <a:endParaRPr lang="en-ZA" sz="4000">
              <a:latin typeface="Tw Cen MT" panose="020B0602020104020603" pitchFamily="34" charset="0"/>
            </a:endParaRPr>
          </a:p>
        </p:txBody>
      </p:sp>
      <p:graphicFrame>
        <p:nvGraphicFramePr>
          <p:cNvPr id="4" name="Table 4">
            <a:extLst>
              <a:ext uri="{FF2B5EF4-FFF2-40B4-BE49-F238E27FC236}">
                <a16:creationId xmlns:a16="http://schemas.microsoft.com/office/drawing/2014/main" id="{6FE963C2-F491-45B1-A214-122430EA3FA7}"/>
              </a:ext>
            </a:extLst>
          </p:cNvPr>
          <p:cNvGraphicFramePr>
            <a:graphicFrameLocks noGrp="1"/>
          </p:cNvGraphicFramePr>
          <p:nvPr/>
        </p:nvGraphicFramePr>
        <p:xfrm>
          <a:off x="2691185" y="4391890"/>
          <a:ext cx="6356563" cy="2060264"/>
        </p:xfrm>
        <a:graphic>
          <a:graphicData uri="http://schemas.openxmlformats.org/drawingml/2006/table">
            <a:tbl>
              <a:tblPr firstRow="1" bandRow="1">
                <a:tableStyleId>{2A488322-F2BA-4B5B-9748-0D474271808F}</a:tableStyleId>
              </a:tblPr>
              <a:tblGrid>
                <a:gridCol w="1608100">
                  <a:extLst>
                    <a:ext uri="{9D8B030D-6E8A-4147-A177-3AD203B41FA5}">
                      <a16:colId xmlns:a16="http://schemas.microsoft.com/office/drawing/2014/main" val="613485454"/>
                    </a:ext>
                  </a:extLst>
                </a:gridCol>
                <a:gridCol w="2967790">
                  <a:extLst>
                    <a:ext uri="{9D8B030D-6E8A-4147-A177-3AD203B41FA5}">
                      <a16:colId xmlns:a16="http://schemas.microsoft.com/office/drawing/2014/main" val="66394713"/>
                    </a:ext>
                  </a:extLst>
                </a:gridCol>
                <a:gridCol w="1780673">
                  <a:extLst>
                    <a:ext uri="{9D8B030D-6E8A-4147-A177-3AD203B41FA5}">
                      <a16:colId xmlns:a16="http://schemas.microsoft.com/office/drawing/2014/main" val="939169237"/>
                    </a:ext>
                  </a:extLst>
                </a:gridCol>
              </a:tblGrid>
              <a:tr h="597224">
                <a:tc>
                  <a:txBody>
                    <a:bodyPr/>
                    <a:lstStyle/>
                    <a:p>
                      <a:r>
                        <a:rPr lang="en-ZA" sz="1800" b="1"/>
                        <a:t>Object</a:t>
                      </a:r>
                      <a:endParaRPr lang="en-ZA" sz="1800" b="1">
                        <a:latin typeface="Tw Cen MT" panose="020B0602020104020603" pitchFamily="34" charset="0"/>
                      </a:endParaRPr>
                    </a:p>
                  </a:txBody>
                  <a:tcPr/>
                </a:tc>
                <a:tc>
                  <a:txBody>
                    <a:bodyPr/>
                    <a:lstStyle/>
                    <a:p>
                      <a:r>
                        <a:rPr lang="en-ZA" sz="1800" b="1"/>
                        <a:t>Attribute 1: Weight index</a:t>
                      </a:r>
                      <a:endParaRPr lang="en-ZA" sz="1800" b="1">
                        <a:latin typeface="Tw Cen MT" panose="020B0602020104020603" pitchFamily="34" charset="0"/>
                      </a:endParaRPr>
                    </a:p>
                  </a:txBody>
                  <a:tcPr/>
                </a:tc>
                <a:tc>
                  <a:txBody>
                    <a:bodyPr/>
                    <a:lstStyle/>
                    <a:p>
                      <a:r>
                        <a:rPr lang="en-ZA" sz="1800" b="1"/>
                        <a:t>Attribute 2: pH</a:t>
                      </a:r>
                      <a:endParaRPr lang="en-ZA" sz="1800" b="1">
                        <a:latin typeface="Tw Cen MT" panose="020B0602020104020603" pitchFamily="34" charset="0"/>
                      </a:endParaRPr>
                    </a:p>
                  </a:txBody>
                  <a:tcPr/>
                </a:tc>
                <a:extLst>
                  <a:ext uri="{0D108BD9-81ED-4DB2-BD59-A6C34878D82A}">
                    <a16:rowId xmlns:a16="http://schemas.microsoft.com/office/drawing/2014/main" val="1112235950"/>
                  </a:ext>
                </a:extLst>
              </a:tr>
              <a:tr h="346098">
                <a:tc>
                  <a:txBody>
                    <a:bodyPr/>
                    <a:lstStyle/>
                    <a:p>
                      <a:r>
                        <a:rPr lang="en-ZA" sz="1800" b="1"/>
                        <a:t>Medicine A</a:t>
                      </a:r>
                      <a:endParaRPr lang="en-ZA" sz="1800" b="1">
                        <a:latin typeface="Tw Cen MT" panose="020B0602020104020603" pitchFamily="34" charset="0"/>
                      </a:endParaRPr>
                    </a:p>
                  </a:txBody>
                  <a:tcPr/>
                </a:tc>
                <a:tc>
                  <a:txBody>
                    <a:bodyPr/>
                    <a:lstStyle/>
                    <a:p>
                      <a:r>
                        <a:rPr lang="en-ZA" sz="1800" b="1"/>
                        <a:t>1</a:t>
                      </a:r>
                      <a:endParaRPr lang="en-ZA" sz="1800" b="1">
                        <a:latin typeface="Tw Cen MT" panose="020B0602020104020603" pitchFamily="34" charset="0"/>
                      </a:endParaRPr>
                    </a:p>
                  </a:txBody>
                  <a:tcPr/>
                </a:tc>
                <a:tc>
                  <a:txBody>
                    <a:bodyPr/>
                    <a:lstStyle/>
                    <a:p>
                      <a:r>
                        <a:rPr lang="en-ZA" sz="1800" b="1"/>
                        <a:t>1</a:t>
                      </a:r>
                      <a:endParaRPr lang="en-ZA" sz="1800" b="1">
                        <a:latin typeface="Tw Cen MT" panose="020B0602020104020603" pitchFamily="34" charset="0"/>
                      </a:endParaRPr>
                    </a:p>
                  </a:txBody>
                  <a:tcPr/>
                </a:tc>
                <a:extLst>
                  <a:ext uri="{0D108BD9-81ED-4DB2-BD59-A6C34878D82A}">
                    <a16:rowId xmlns:a16="http://schemas.microsoft.com/office/drawing/2014/main" val="2736970647"/>
                  </a:ext>
                </a:extLst>
              </a:tr>
              <a:tr h="346098">
                <a:tc>
                  <a:txBody>
                    <a:bodyPr/>
                    <a:lstStyle/>
                    <a:p>
                      <a:r>
                        <a:rPr lang="en-ZA" sz="1800" b="1"/>
                        <a:t>Medicine B</a:t>
                      </a:r>
                      <a:endParaRPr lang="en-ZA" sz="1800" b="1">
                        <a:latin typeface="Tw Cen MT" panose="020B0602020104020603" pitchFamily="34" charset="0"/>
                      </a:endParaRPr>
                    </a:p>
                  </a:txBody>
                  <a:tcPr/>
                </a:tc>
                <a:tc>
                  <a:txBody>
                    <a:bodyPr/>
                    <a:lstStyle/>
                    <a:p>
                      <a:r>
                        <a:rPr lang="en-ZA" sz="1800" b="1"/>
                        <a:t>2</a:t>
                      </a:r>
                      <a:endParaRPr lang="en-ZA" sz="1800" b="1">
                        <a:latin typeface="Tw Cen MT" panose="020B0602020104020603" pitchFamily="34" charset="0"/>
                      </a:endParaRPr>
                    </a:p>
                  </a:txBody>
                  <a:tcPr/>
                </a:tc>
                <a:tc>
                  <a:txBody>
                    <a:bodyPr/>
                    <a:lstStyle/>
                    <a:p>
                      <a:r>
                        <a:rPr lang="en-ZA" sz="1800" b="1"/>
                        <a:t>1</a:t>
                      </a:r>
                      <a:endParaRPr lang="en-ZA" sz="1800" b="1">
                        <a:latin typeface="Tw Cen MT" panose="020B0602020104020603" pitchFamily="34" charset="0"/>
                      </a:endParaRPr>
                    </a:p>
                  </a:txBody>
                  <a:tcPr/>
                </a:tc>
                <a:extLst>
                  <a:ext uri="{0D108BD9-81ED-4DB2-BD59-A6C34878D82A}">
                    <a16:rowId xmlns:a16="http://schemas.microsoft.com/office/drawing/2014/main" val="2969782343"/>
                  </a:ext>
                </a:extLst>
              </a:tr>
              <a:tr h="346098">
                <a:tc>
                  <a:txBody>
                    <a:bodyPr/>
                    <a:lstStyle/>
                    <a:p>
                      <a:r>
                        <a:rPr lang="en-ZA" sz="1800" b="1"/>
                        <a:t>Medicine C</a:t>
                      </a:r>
                      <a:endParaRPr lang="en-ZA" sz="1800" b="1">
                        <a:latin typeface="Tw Cen MT" panose="020B0602020104020603" pitchFamily="34" charset="0"/>
                      </a:endParaRPr>
                    </a:p>
                  </a:txBody>
                  <a:tcPr/>
                </a:tc>
                <a:tc>
                  <a:txBody>
                    <a:bodyPr/>
                    <a:lstStyle/>
                    <a:p>
                      <a:r>
                        <a:rPr lang="en-ZA" sz="1800" b="1"/>
                        <a:t>4</a:t>
                      </a:r>
                      <a:endParaRPr lang="en-ZA" sz="1800" b="1">
                        <a:latin typeface="Tw Cen MT" panose="020B0602020104020603" pitchFamily="34" charset="0"/>
                      </a:endParaRPr>
                    </a:p>
                  </a:txBody>
                  <a:tcPr/>
                </a:tc>
                <a:tc>
                  <a:txBody>
                    <a:bodyPr/>
                    <a:lstStyle/>
                    <a:p>
                      <a:r>
                        <a:rPr lang="en-ZA" sz="1800" b="1"/>
                        <a:t>3</a:t>
                      </a:r>
                      <a:endParaRPr lang="en-ZA" sz="1800" b="1">
                        <a:latin typeface="Tw Cen MT" panose="020B0602020104020603" pitchFamily="34" charset="0"/>
                      </a:endParaRPr>
                    </a:p>
                  </a:txBody>
                  <a:tcPr/>
                </a:tc>
                <a:extLst>
                  <a:ext uri="{0D108BD9-81ED-4DB2-BD59-A6C34878D82A}">
                    <a16:rowId xmlns:a16="http://schemas.microsoft.com/office/drawing/2014/main" val="1472546064"/>
                  </a:ext>
                </a:extLst>
              </a:tr>
              <a:tr h="346098">
                <a:tc>
                  <a:txBody>
                    <a:bodyPr/>
                    <a:lstStyle/>
                    <a:p>
                      <a:r>
                        <a:rPr lang="en-ZA" sz="1800" b="1"/>
                        <a:t>Medicine D</a:t>
                      </a:r>
                      <a:endParaRPr lang="en-ZA" sz="1800" b="1">
                        <a:latin typeface="Tw Cen MT" panose="020B0602020104020603" pitchFamily="34" charset="0"/>
                      </a:endParaRPr>
                    </a:p>
                  </a:txBody>
                  <a:tcPr/>
                </a:tc>
                <a:tc>
                  <a:txBody>
                    <a:bodyPr/>
                    <a:lstStyle/>
                    <a:p>
                      <a:r>
                        <a:rPr lang="en-ZA" sz="1800" b="1"/>
                        <a:t>5</a:t>
                      </a:r>
                      <a:endParaRPr lang="en-ZA" sz="1800" b="1">
                        <a:latin typeface="Tw Cen MT" panose="020B0602020104020603" pitchFamily="34" charset="0"/>
                      </a:endParaRPr>
                    </a:p>
                  </a:txBody>
                  <a:tcPr/>
                </a:tc>
                <a:tc>
                  <a:txBody>
                    <a:bodyPr/>
                    <a:lstStyle/>
                    <a:p>
                      <a:r>
                        <a:rPr lang="en-ZA" sz="1800" b="1"/>
                        <a:t>4</a:t>
                      </a:r>
                      <a:endParaRPr lang="en-ZA" sz="1800" b="1">
                        <a:latin typeface="Tw Cen MT" panose="020B0602020104020603" pitchFamily="34" charset="0"/>
                      </a:endParaRPr>
                    </a:p>
                  </a:txBody>
                  <a:tcPr/>
                </a:tc>
                <a:extLst>
                  <a:ext uri="{0D108BD9-81ED-4DB2-BD59-A6C34878D82A}">
                    <a16:rowId xmlns:a16="http://schemas.microsoft.com/office/drawing/2014/main" val="1701677011"/>
                  </a:ext>
                </a:extLst>
              </a:tr>
            </a:tbl>
          </a:graphicData>
        </a:graphic>
      </p:graphicFrame>
    </p:spTree>
    <p:extLst>
      <p:ext uri="{BB962C8B-B14F-4D97-AF65-F5344CB8AC3E}">
        <p14:creationId xmlns:p14="http://schemas.microsoft.com/office/powerpoint/2010/main" val="22789294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C71BC-38DC-4F02-AFD4-39CF22E7F9C8}"/>
              </a:ext>
            </a:extLst>
          </p:cNvPr>
          <p:cNvSpPr>
            <a:spLocks noGrp="1"/>
          </p:cNvSpPr>
          <p:nvPr>
            <p:ph type="title"/>
          </p:nvPr>
        </p:nvSpPr>
        <p:spPr>
          <a:xfrm>
            <a:off x="838201" y="365126"/>
            <a:ext cx="8970818" cy="604692"/>
          </a:xfrm>
        </p:spPr>
        <p:txBody>
          <a:bodyPr>
            <a:normAutofit/>
          </a:bodyPr>
          <a:lstStyle/>
          <a:p>
            <a:pPr algn="ctr"/>
            <a:r>
              <a:rPr lang="en-ZA" sz="3600" b="1">
                <a:latin typeface="Tw Cen MT" panose="020B0602020104020603" pitchFamily="34" charset="0"/>
              </a:rPr>
              <a:t>Solution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64A4A8-605C-4AA2-9E04-D03B3E6A5AEE}"/>
                  </a:ext>
                </a:extLst>
              </p:cNvPr>
              <p:cNvSpPr>
                <a:spLocks noGrp="1"/>
              </p:cNvSpPr>
              <p:nvPr>
                <p:ph sz="half" idx="1"/>
              </p:nvPr>
            </p:nvSpPr>
            <p:spPr>
              <a:xfrm>
                <a:off x="554183" y="1155032"/>
                <a:ext cx="11083636" cy="943932"/>
              </a:xfrm>
            </p:spPr>
            <p:txBody>
              <a:bodyPr>
                <a:normAutofit/>
              </a:bodyPr>
              <a:lstStyle/>
              <a:p>
                <a:r>
                  <a:rPr lang="en-ZA" b="0" i="0" u="none" strike="noStrike" baseline="0">
                    <a:solidFill>
                      <a:srgbClr val="000000"/>
                    </a:solidFill>
                    <a:latin typeface="Tw Cen MT" panose="020B0602020104020603" pitchFamily="34" charset="0"/>
                  </a:rPr>
                  <a:t>Each medicine represents one point with two features </a:t>
                </a:r>
                <a14:m>
                  <m:oMath xmlns:m="http://schemas.openxmlformats.org/officeDocument/2006/math">
                    <m:r>
                      <a:rPr lang="en-ZA" b="0" i="1" smtClean="0">
                        <a:solidFill>
                          <a:srgbClr val="FF0000"/>
                        </a:solidFill>
                        <a:latin typeface="Cambria Math" panose="02040503050406030204" pitchFamily="18" charset="0"/>
                      </a:rPr>
                      <m:t>(</m:t>
                    </m:r>
                    <m:r>
                      <a:rPr lang="en-ZA" b="0" i="1" smtClean="0">
                        <a:solidFill>
                          <a:srgbClr val="FF0000"/>
                        </a:solidFill>
                        <a:latin typeface="Cambria Math" panose="02040503050406030204" pitchFamily="18" charset="0"/>
                      </a:rPr>
                      <m:t>𝑋</m:t>
                    </m:r>
                    <m:r>
                      <a:rPr lang="en-ZA" b="0" i="1" smtClean="0">
                        <a:solidFill>
                          <a:srgbClr val="FF0000"/>
                        </a:solidFill>
                        <a:latin typeface="Cambria Math" panose="02040503050406030204" pitchFamily="18" charset="0"/>
                      </a:rPr>
                      <m:t>,</m:t>
                    </m:r>
                    <m:r>
                      <a:rPr lang="en-ZA" b="0" i="1" smtClean="0">
                        <a:solidFill>
                          <a:srgbClr val="FF0000"/>
                        </a:solidFill>
                        <a:latin typeface="Cambria Math" panose="02040503050406030204" pitchFamily="18" charset="0"/>
                      </a:rPr>
                      <m:t>𝑌</m:t>
                    </m:r>
                    <m:r>
                      <a:rPr lang="en-ZA" b="0" i="1" smtClean="0">
                        <a:solidFill>
                          <a:srgbClr val="FF0000"/>
                        </a:solidFill>
                        <a:latin typeface="Cambria Math" panose="02040503050406030204" pitchFamily="18" charset="0"/>
                      </a:rPr>
                      <m:t>)</m:t>
                    </m:r>
                  </m:oMath>
                </a14:m>
                <a:r>
                  <a:rPr lang="en-ZA" b="0" i="0" u="none" strike="noStrike" baseline="0">
                    <a:solidFill>
                      <a:srgbClr val="000000"/>
                    </a:solidFill>
                    <a:latin typeface="Tw Cen MT" panose="020B0602020104020603" pitchFamily="34" charset="0"/>
                  </a:rPr>
                  <a:t> that we can represent it as coordinate in a feature space as shown below;</a:t>
                </a:r>
              </a:p>
              <a:p>
                <a:pPr marL="0" indent="0">
                  <a:buNone/>
                </a:pPr>
                <a:endParaRPr lang="en-ZA" b="0" i="0" u="none" strike="noStrike" baseline="0">
                  <a:solidFill>
                    <a:srgbClr val="000000"/>
                  </a:solidFill>
                  <a:latin typeface="Tw Cen MT" panose="020B0602020104020603" pitchFamily="34" charset="0"/>
                </a:endParaRPr>
              </a:p>
            </p:txBody>
          </p:sp>
        </mc:Choice>
        <mc:Fallback xmlns="">
          <p:sp>
            <p:nvSpPr>
              <p:cNvPr id="3" name="Content Placeholder 2">
                <a:extLst>
                  <a:ext uri="{FF2B5EF4-FFF2-40B4-BE49-F238E27FC236}">
                    <a16:creationId xmlns:a16="http://schemas.microsoft.com/office/drawing/2014/main" id="{F064A4A8-605C-4AA2-9E04-D03B3E6A5AEE}"/>
                  </a:ext>
                </a:extLst>
              </p:cNvPr>
              <p:cNvSpPr>
                <a:spLocks noGrp="1" noRot="1" noChangeAspect="1" noMove="1" noResize="1" noEditPoints="1" noAdjustHandles="1" noChangeArrowheads="1" noChangeShapeType="1" noTextEdit="1"/>
              </p:cNvSpPr>
              <p:nvPr>
                <p:ph sz="half" idx="1"/>
              </p:nvPr>
            </p:nvSpPr>
            <p:spPr>
              <a:xfrm>
                <a:off x="554183" y="1155032"/>
                <a:ext cx="11083636" cy="943932"/>
              </a:xfrm>
              <a:blipFill>
                <a:blip r:embed="rId2"/>
                <a:stretch>
                  <a:fillRect l="-990" t="-10323" r="-605" b="-9677"/>
                </a:stretch>
              </a:blipFill>
            </p:spPr>
            <p:txBody>
              <a:bodyPr/>
              <a:lstStyle/>
              <a:p>
                <a:r>
                  <a:rPr lang="en-US">
                    <a:noFill/>
                  </a:rPr>
                  <a:t> </a:t>
                </a:r>
              </a:p>
            </p:txBody>
          </p:sp>
        </mc:Fallback>
      </mc:AlternateContent>
      <p:pic>
        <p:nvPicPr>
          <p:cNvPr id="2050" name="Picture 2" descr="features space">
            <a:extLst>
              <a:ext uri="{FF2B5EF4-FFF2-40B4-BE49-F238E27FC236}">
                <a16:creationId xmlns:a16="http://schemas.microsoft.com/office/drawing/2014/main" id="{44515522-5B60-4ACE-8151-8E1BC75E2CA3}"/>
              </a:ext>
            </a:extLst>
          </p:cNvPr>
          <p:cNvPicPr>
            <a:picLocks noGrp="1" noChangeAspect="1" noChangeArrowheads="1"/>
          </p:cNvPicPr>
          <p:nvPr>
            <p:ph sz="half" idx="2"/>
          </p:nvPr>
        </p:nvPicPr>
        <p:blipFill rotWithShape="1">
          <a:blip r:embed="rId3">
            <a:extLst>
              <a:ext uri="{BEBA8EAE-BF5A-486C-A8C5-ECC9F3942E4B}">
                <a14:imgProps xmlns:a14="http://schemas.microsoft.com/office/drawing/2010/main">
                  <a14:imgLayer r:embed="rId4">
                    <a14:imgEffect>
                      <a14:sharpenSoften amount="25000"/>
                    </a14:imgEffect>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rcRect l="5744" t="4604" r="4392" b="6924"/>
          <a:stretch/>
        </p:blipFill>
        <p:spPr bwMode="auto">
          <a:xfrm>
            <a:off x="3807725" y="2647666"/>
            <a:ext cx="4176215" cy="3452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815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913C-33C2-4AC3-9ACE-E2BA0DE0D03F}"/>
              </a:ext>
            </a:extLst>
          </p:cNvPr>
          <p:cNvSpPr>
            <a:spLocks noGrp="1"/>
          </p:cNvSpPr>
          <p:nvPr>
            <p:ph type="title"/>
          </p:nvPr>
        </p:nvSpPr>
        <p:spPr>
          <a:xfrm>
            <a:off x="838200" y="365126"/>
            <a:ext cx="8995611" cy="661570"/>
          </a:xfrm>
        </p:spPr>
        <p:txBody>
          <a:bodyPr>
            <a:normAutofit/>
          </a:bodyPr>
          <a:lstStyle/>
          <a:p>
            <a:pPr algn="ctr"/>
            <a:r>
              <a:rPr lang="en-ZA" sz="3600" b="1" strike="noStrike" baseline="0">
                <a:solidFill>
                  <a:srgbClr val="000000"/>
                </a:solidFill>
                <a:latin typeface="Tw Cen MT" panose="020B0602020104020603" pitchFamily="34" charset="0"/>
              </a:rPr>
              <a:t>Iteration-0</a:t>
            </a:r>
            <a:endParaRPr lang="en-ZA" sz="3600">
              <a:latin typeface="Tw Cen MT" panose="020B0602020104020603"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17AB25-F573-4ACF-92B1-83E1F1431436}"/>
                  </a:ext>
                </a:extLst>
              </p:cNvPr>
              <p:cNvSpPr>
                <a:spLocks noGrp="1"/>
              </p:cNvSpPr>
              <p:nvPr>
                <p:ph sz="half" idx="1"/>
              </p:nvPr>
            </p:nvSpPr>
            <p:spPr>
              <a:xfrm>
                <a:off x="900546" y="1283369"/>
                <a:ext cx="10521433" cy="2406316"/>
              </a:xfrm>
            </p:spPr>
            <p:txBody>
              <a:bodyPr>
                <a:normAutofit/>
              </a:bodyPr>
              <a:lstStyle/>
              <a:p>
                <a:pPr marL="0" indent="0">
                  <a:buNone/>
                </a:pPr>
                <a:r>
                  <a:rPr lang="en-ZA" sz="2800" b="1" i="1" strike="noStrike" baseline="0">
                    <a:solidFill>
                      <a:srgbClr val="000000"/>
                    </a:solidFill>
                    <a:latin typeface="Tw Cen MT" panose="020B0602020104020603" pitchFamily="34" charset="0"/>
                  </a:rPr>
                  <a:t>1. </a:t>
                </a:r>
                <a:r>
                  <a:rPr lang="en-ZA" sz="2800" b="1" i="1" u="sng" strike="noStrike" baseline="0">
                    <a:solidFill>
                      <a:srgbClr val="000000"/>
                    </a:solidFill>
                    <a:latin typeface="Tw Cen MT" panose="020B0602020104020603" pitchFamily="34" charset="0"/>
                  </a:rPr>
                  <a:t>Initial value of Centroids</a:t>
                </a:r>
                <a:r>
                  <a:rPr lang="en-ZA" sz="2800" b="0" i="1" u="sng" strike="noStrike" baseline="0">
                    <a:solidFill>
                      <a:srgbClr val="000000"/>
                    </a:solidFill>
                    <a:latin typeface="Tw Cen MT" panose="020B0602020104020603" pitchFamily="34" charset="0"/>
                  </a:rPr>
                  <a:t>:</a:t>
                </a:r>
                <a:endParaRPr lang="en-ZA" sz="2800" b="0" i="0" u="none" strike="noStrike" baseline="0">
                  <a:solidFill>
                    <a:srgbClr val="000000"/>
                  </a:solidFill>
                  <a:latin typeface="Tw Cen MT" panose="020B0602020104020603" pitchFamily="34" charset="0"/>
                </a:endParaRPr>
              </a:p>
              <a:p>
                <a:r>
                  <a:rPr lang="en-ZA" sz="2800" b="0" i="0" u="none" strike="noStrike" baseline="0">
                    <a:solidFill>
                      <a:srgbClr val="000000"/>
                    </a:solidFill>
                    <a:latin typeface="Tw Cen MT" panose="020B0602020104020603" pitchFamily="34" charset="0"/>
                  </a:rPr>
                  <a:t>Suppose we use medicine A and medicine B as the first centroids.</a:t>
                </a:r>
              </a:p>
              <a:p>
                <a:r>
                  <a:rPr lang="en-ZA" sz="2800" b="0" i="0" u="none" strike="noStrike" baseline="0">
                    <a:solidFill>
                      <a:srgbClr val="000000"/>
                    </a:solidFill>
                    <a:latin typeface="Tw Cen MT" panose="020B0602020104020603" pitchFamily="34" charset="0"/>
                  </a:rPr>
                  <a:t>Let </a:t>
                </a:r>
                <a14:m>
                  <m:oMath xmlns:m="http://schemas.openxmlformats.org/officeDocument/2006/math">
                    <m:sSub>
                      <m:sSubPr>
                        <m:ctrlPr>
                          <a:rPr lang="en-ZA" i="1">
                            <a:solidFill>
                              <a:srgbClr val="FF0000"/>
                            </a:solidFill>
                            <a:latin typeface="Cambria Math" panose="02040503050406030204" pitchFamily="18" charset="0"/>
                          </a:rPr>
                        </m:ctrlPr>
                      </m:sSubPr>
                      <m:e>
                        <m:r>
                          <a:rPr lang="en-ZA" i="1">
                            <a:solidFill>
                              <a:srgbClr val="FF0000"/>
                            </a:solidFill>
                            <a:latin typeface="Cambria Math" panose="02040503050406030204" pitchFamily="18" charset="0"/>
                          </a:rPr>
                          <m:t>𝑐</m:t>
                        </m:r>
                      </m:e>
                      <m:sub>
                        <m:r>
                          <a:rPr lang="en-ZA" i="1">
                            <a:solidFill>
                              <a:srgbClr val="FF0000"/>
                            </a:solidFill>
                            <a:latin typeface="Cambria Math" panose="02040503050406030204" pitchFamily="18" charset="0"/>
                          </a:rPr>
                          <m:t>1</m:t>
                        </m:r>
                      </m:sub>
                    </m:sSub>
                  </m:oMath>
                </a14:m>
                <a:r>
                  <a:rPr lang="en-ZA" sz="2800" b="0" i="0" u="none" strike="noStrike" baseline="0">
                    <a:solidFill>
                      <a:srgbClr val="000000"/>
                    </a:solidFill>
                    <a:latin typeface="Tw Cen MT" panose="020B0602020104020603" pitchFamily="34" charset="0"/>
                  </a:rPr>
                  <a:t> and </a:t>
                </a:r>
                <a14:m>
                  <m:oMath xmlns:m="http://schemas.openxmlformats.org/officeDocument/2006/math">
                    <m:sSub>
                      <m:sSubPr>
                        <m:ctrlPr>
                          <a:rPr lang="en-ZA" i="1">
                            <a:solidFill>
                              <a:srgbClr val="FF0000"/>
                            </a:solidFill>
                            <a:latin typeface="Cambria Math" panose="02040503050406030204" pitchFamily="18" charset="0"/>
                          </a:rPr>
                        </m:ctrlPr>
                      </m:sSubPr>
                      <m:e>
                        <m:r>
                          <a:rPr lang="en-ZA" i="1">
                            <a:solidFill>
                              <a:srgbClr val="FF0000"/>
                            </a:solidFill>
                            <a:latin typeface="Cambria Math" panose="02040503050406030204" pitchFamily="18" charset="0"/>
                          </a:rPr>
                          <m:t>𝑐</m:t>
                        </m:r>
                      </m:e>
                      <m:sub>
                        <m:r>
                          <a:rPr lang="en-ZA" b="0" i="1" smtClean="0">
                            <a:solidFill>
                              <a:srgbClr val="FF0000"/>
                            </a:solidFill>
                            <a:latin typeface="Cambria Math" panose="02040503050406030204" pitchFamily="18" charset="0"/>
                          </a:rPr>
                          <m:t>2</m:t>
                        </m:r>
                      </m:sub>
                    </m:sSub>
                  </m:oMath>
                </a14:m>
                <a:r>
                  <a:rPr lang="en-ZA" sz="2800" b="0" i="0" u="none" strike="noStrike" baseline="0">
                    <a:solidFill>
                      <a:srgbClr val="000000"/>
                    </a:solidFill>
                    <a:latin typeface="Tw Cen MT" panose="020B0602020104020603" pitchFamily="34" charset="0"/>
                  </a:rPr>
                  <a:t> denote the coordinate of the centroids, then </a:t>
                </a:r>
                <a14:m>
                  <m:oMath xmlns:m="http://schemas.openxmlformats.org/officeDocument/2006/math">
                    <m:sSub>
                      <m:sSubPr>
                        <m:ctrlPr>
                          <a:rPr lang="en-ZA" sz="2800" b="0" i="1" smtClean="0">
                            <a:solidFill>
                              <a:srgbClr val="FF0000"/>
                            </a:solidFill>
                            <a:latin typeface="Cambria Math" panose="02040503050406030204" pitchFamily="18" charset="0"/>
                          </a:rPr>
                        </m:ctrlPr>
                      </m:sSubPr>
                      <m:e>
                        <m:r>
                          <a:rPr lang="en-ZA" sz="2800" b="0" i="1" smtClean="0">
                            <a:solidFill>
                              <a:srgbClr val="FF0000"/>
                            </a:solidFill>
                            <a:latin typeface="Cambria Math" panose="02040503050406030204" pitchFamily="18" charset="0"/>
                          </a:rPr>
                          <m:t>𝑐</m:t>
                        </m:r>
                      </m:e>
                      <m:sub>
                        <m:r>
                          <a:rPr lang="en-ZA" sz="2800" b="0" i="1" smtClean="0">
                            <a:solidFill>
                              <a:srgbClr val="FF0000"/>
                            </a:solidFill>
                            <a:latin typeface="Cambria Math" panose="02040503050406030204" pitchFamily="18" charset="0"/>
                          </a:rPr>
                          <m:t>1</m:t>
                        </m:r>
                      </m:sub>
                    </m:sSub>
                    <m:r>
                      <a:rPr lang="en-ZA" sz="2800" b="0" i="1" smtClean="0">
                        <a:solidFill>
                          <a:srgbClr val="FF0000"/>
                        </a:solidFill>
                        <a:latin typeface="Cambria Math" panose="02040503050406030204" pitchFamily="18" charset="0"/>
                      </a:rPr>
                      <m:t>=(1;1)</m:t>
                    </m:r>
                  </m:oMath>
                </a14:m>
                <a:r>
                  <a:rPr lang="en-ZA" sz="2800" b="0" i="0" u="none" strike="noStrike" baseline="0">
                    <a:solidFill>
                      <a:srgbClr val="000000"/>
                    </a:solidFill>
                    <a:latin typeface="Tw Cen MT" panose="020B0602020104020603" pitchFamily="34" charset="0"/>
                  </a:rPr>
                  <a:t> &amp; </a:t>
                </a:r>
                <a14:m>
                  <m:oMath xmlns:m="http://schemas.openxmlformats.org/officeDocument/2006/math">
                    <m:sSub>
                      <m:sSubPr>
                        <m:ctrlPr>
                          <a:rPr lang="en-ZA" i="1">
                            <a:solidFill>
                              <a:srgbClr val="FF0000"/>
                            </a:solidFill>
                            <a:latin typeface="Cambria Math" panose="02040503050406030204" pitchFamily="18" charset="0"/>
                          </a:rPr>
                        </m:ctrlPr>
                      </m:sSubPr>
                      <m:e>
                        <m:r>
                          <a:rPr lang="en-ZA" i="1">
                            <a:solidFill>
                              <a:srgbClr val="FF0000"/>
                            </a:solidFill>
                            <a:latin typeface="Cambria Math" panose="02040503050406030204" pitchFamily="18" charset="0"/>
                          </a:rPr>
                          <m:t>𝑐</m:t>
                        </m:r>
                      </m:e>
                      <m:sub>
                        <m:r>
                          <a:rPr lang="en-ZA" b="0" i="1" smtClean="0">
                            <a:solidFill>
                              <a:srgbClr val="FF0000"/>
                            </a:solidFill>
                            <a:latin typeface="Cambria Math" panose="02040503050406030204" pitchFamily="18" charset="0"/>
                          </a:rPr>
                          <m:t>2</m:t>
                        </m:r>
                      </m:sub>
                    </m:sSub>
                    <m:r>
                      <a:rPr lang="en-ZA" b="0" i="1" smtClean="0">
                        <a:solidFill>
                          <a:srgbClr val="FF0000"/>
                        </a:solidFill>
                        <a:latin typeface="Cambria Math" panose="02040503050406030204" pitchFamily="18" charset="0"/>
                      </a:rPr>
                      <m:t>=(2;1)</m:t>
                    </m:r>
                  </m:oMath>
                </a14:m>
                <a:r>
                  <a:rPr lang="en-ZA" sz="2800" b="0" i="0" u="none" strike="noStrike" baseline="0">
                    <a:solidFill>
                      <a:srgbClr val="000000"/>
                    </a:solidFill>
                    <a:latin typeface="Tw Cen MT" panose="020B0602020104020603" pitchFamily="34" charset="0"/>
                  </a:rPr>
                  <a:t>. </a:t>
                </a:r>
              </a:p>
              <a:p>
                <a:endParaRPr lang="en-ZA">
                  <a:latin typeface="Tw Cen MT" panose="020B0602020104020603" pitchFamily="34" charset="0"/>
                </a:endParaRPr>
              </a:p>
            </p:txBody>
          </p:sp>
        </mc:Choice>
        <mc:Fallback xmlns="">
          <p:sp>
            <p:nvSpPr>
              <p:cNvPr id="3" name="Content Placeholder 2">
                <a:extLst>
                  <a:ext uri="{FF2B5EF4-FFF2-40B4-BE49-F238E27FC236}">
                    <a16:creationId xmlns:a16="http://schemas.microsoft.com/office/drawing/2014/main" id="{B217AB25-F573-4ACF-92B1-83E1F1431436}"/>
                  </a:ext>
                </a:extLst>
              </p:cNvPr>
              <p:cNvSpPr>
                <a:spLocks noGrp="1" noRot="1" noChangeAspect="1" noMove="1" noResize="1" noEditPoints="1" noAdjustHandles="1" noChangeArrowheads="1" noChangeShapeType="1" noTextEdit="1"/>
              </p:cNvSpPr>
              <p:nvPr>
                <p:ph sz="half" idx="1"/>
              </p:nvPr>
            </p:nvSpPr>
            <p:spPr>
              <a:xfrm>
                <a:off x="900546" y="1283369"/>
                <a:ext cx="10521433" cy="2406316"/>
              </a:xfrm>
              <a:blipFill>
                <a:blip r:embed="rId2"/>
                <a:stretch>
                  <a:fillRect l="-1217" t="-4315"/>
                </a:stretch>
              </a:blipFill>
            </p:spPr>
            <p:txBody>
              <a:bodyPr/>
              <a:lstStyle/>
              <a:p>
                <a:r>
                  <a:rPr lang="en-US">
                    <a:noFill/>
                  </a:rPr>
                  <a:t> </a:t>
                </a:r>
              </a:p>
            </p:txBody>
          </p:sp>
        </mc:Fallback>
      </mc:AlternateContent>
      <p:pic>
        <p:nvPicPr>
          <p:cNvPr id="3074" name="Picture 2" descr="k means clustering iteration 0">
            <a:extLst>
              <a:ext uri="{FF2B5EF4-FFF2-40B4-BE49-F238E27FC236}">
                <a16:creationId xmlns:a16="http://schemas.microsoft.com/office/drawing/2014/main" id="{4EBE9374-D1DE-4008-84D2-1AD79E80A8BB}"/>
              </a:ext>
            </a:extLst>
          </p:cNvPr>
          <p:cNvPicPr>
            <a:picLocks noGrp="1" noChangeAspect="1" noChangeArrowheads="1"/>
          </p:cNvPicPr>
          <p:nvPr>
            <p:ph sz="half" idx="2"/>
          </p:nvPr>
        </p:nvPicPr>
        <p:blipFill rotWithShape="1">
          <a:blip r:embed="rId3">
            <a:extLst>
              <a:ext uri="{BEBA8EAE-BF5A-486C-A8C5-ECC9F3942E4B}">
                <a14:imgProps xmlns:a14="http://schemas.microsoft.com/office/drawing/2010/main">
                  <a14:imgLayer r:embed="rId4">
                    <a14:imgEffect>
                      <a14:sharpenSoften amount="25000"/>
                    </a14:imgEffect>
                    <a14:imgEffect>
                      <a14:colorTemperature colorTemp="8800"/>
                    </a14:imgEffect>
                    <a14:imgEffect>
                      <a14:brightnessContrast bright="20000" contrast="-40000"/>
                    </a14:imgEffect>
                  </a14:imgLayer>
                </a14:imgProps>
              </a:ext>
              <a:ext uri="{28A0092B-C50C-407E-A947-70E740481C1C}">
                <a14:useLocalDpi xmlns:a14="http://schemas.microsoft.com/office/drawing/2010/main" val="0"/>
              </a:ext>
            </a:extLst>
          </a:blip>
          <a:srcRect l="3493" t="15736" r="3493" b="5260"/>
          <a:stretch/>
        </p:blipFill>
        <p:spPr bwMode="auto">
          <a:xfrm>
            <a:off x="3670727" y="3156284"/>
            <a:ext cx="3934690" cy="306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316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What is Machine Learning</a:t>
            </a:r>
          </a:p>
        </p:txBody>
      </p:sp>
      <p:sp>
        <p:nvSpPr>
          <p:cNvPr id="3" name="Content Placeholder 2"/>
          <p:cNvSpPr>
            <a:spLocks noGrp="1"/>
          </p:cNvSpPr>
          <p:nvPr>
            <p:ph idx="1"/>
          </p:nvPr>
        </p:nvSpPr>
        <p:spPr/>
        <p:txBody>
          <a:bodyPr>
            <a:normAutofit lnSpcReduction="10000"/>
          </a:bodyPr>
          <a:lstStyle/>
          <a:p>
            <a:pPr marL="0" indent="0">
              <a:buNone/>
            </a:pPr>
            <a:r>
              <a:rPr lang="en-ZA" b="0" i="0" u="none" strike="noStrike" baseline="0">
                <a:solidFill>
                  <a:srgbClr val="FF00FF"/>
                </a:solidFill>
                <a:latin typeface="LCMSS8"/>
              </a:rPr>
              <a:t>“How do we create computer programs that improve with experience?"</a:t>
            </a:r>
          </a:p>
          <a:p>
            <a:pPr marL="0" indent="0">
              <a:buNone/>
            </a:pPr>
            <a:r>
              <a:rPr lang="en-ZA" b="0" i="0" u="none" strike="noStrike" baseline="0">
                <a:solidFill>
                  <a:srgbClr val="000000"/>
                </a:solidFill>
                <a:latin typeface="LCMSS8"/>
              </a:rPr>
              <a:t>								</a:t>
            </a:r>
            <a:r>
              <a:rPr lang="en-ZA" b="0" i="0" u="none" strike="noStrike" baseline="0">
                <a:solidFill>
                  <a:srgbClr val="FF0000"/>
                </a:solidFill>
                <a:latin typeface="LCMSS8"/>
              </a:rPr>
              <a:t>Tom Mitchell</a:t>
            </a:r>
          </a:p>
          <a:p>
            <a:pPr marL="0" indent="0">
              <a:buNone/>
            </a:pPr>
            <a:endParaRPr lang="en-ZA">
              <a:solidFill>
                <a:srgbClr val="FF0000"/>
              </a:solidFill>
              <a:latin typeface="LCMSS8"/>
            </a:endParaRPr>
          </a:p>
          <a:p>
            <a:pPr marL="0" indent="0">
              <a:buNone/>
            </a:pPr>
            <a:r>
              <a:rPr lang="en-ZA">
                <a:solidFill>
                  <a:srgbClr val="000080"/>
                </a:solidFill>
                <a:latin typeface="LCMSS8"/>
              </a:rPr>
              <a:t>“</a:t>
            </a:r>
            <a:r>
              <a:rPr lang="en-ZA" b="0" i="0" u="none" strike="noStrike" baseline="0">
                <a:solidFill>
                  <a:srgbClr val="000080"/>
                </a:solidFill>
                <a:latin typeface="LCMSS8"/>
              </a:rPr>
              <a:t>A computer program is said to </a:t>
            </a:r>
            <a:r>
              <a:rPr lang="en-ZA" b="0" i="0" u="none" strike="noStrike" baseline="0">
                <a:solidFill>
                  <a:srgbClr val="000080"/>
                </a:solidFill>
                <a:latin typeface="LCMSSB8"/>
              </a:rPr>
              <a:t>learn </a:t>
            </a:r>
            <a:r>
              <a:rPr lang="en-ZA" b="0" i="0" u="none" strike="noStrike" baseline="0">
                <a:solidFill>
                  <a:srgbClr val="000080"/>
                </a:solidFill>
                <a:latin typeface="LCMSS8"/>
              </a:rPr>
              <a:t>from experience </a:t>
            </a:r>
            <a:r>
              <a:rPr lang="en-ZA" b="0" i="1" u="none" strike="noStrike" baseline="0">
                <a:solidFill>
                  <a:srgbClr val="000080"/>
                </a:solidFill>
                <a:latin typeface="CMMI8"/>
              </a:rPr>
              <a:t>E</a:t>
            </a:r>
            <a:r>
              <a:rPr lang="en-ZA" b="0" i="0" u="none" strike="noStrike" baseline="0">
                <a:solidFill>
                  <a:srgbClr val="000080"/>
                </a:solidFill>
                <a:latin typeface="CMMI8"/>
              </a:rPr>
              <a:t> </a:t>
            </a:r>
            <a:r>
              <a:rPr lang="en-ZA" b="0" i="0" u="none" strike="noStrike" baseline="0">
                <a:solidFill>
                  <a:srgbClr val="000080"/>
                </a:solidFill>
                <a:latin typeface="LCMSS8"/>
              </a:rPr>
              <a:t>with</a:t>
            </a:r>
          </a:p>
          <a:p>
            <a:pPr marL="0" indent="0">
              <a:buNone/>
            </a:pPr>
            <a:r>
              <a:rPr lang="en-ZA" b="0" i="0" u="none" strike="noStrike" baseline="0">
                <a:solidFill>
                  <a:srgbClr val="000080"/>
                </a:solidFill>
                <a:latin typeface="LCMSS8"/>
              </a:rPr>
              <a:t>respect to some class of tasks </a:t>
            </a:r>
            <a:r>
              <a:rPr lang="en-ZA" b="0" i="1" u="none" strike="noStrike" baseline="0">
                <a:solidFill>
                  <a:srgbClr val="000080"/>
                </a:solidFill>
                <a:latin typeface="CMMI8"/>
              </a:rPr>
              <a:t>T</a:t>
            </a:r>
            <a:r>
              <a:rPr lang="en-ZA" b="0" i="0" u="none" strike="noStrike" baseline="0">
                <a:solidFill>
                  <a:srgbClr val="000080"/>
                </a:solidFill>
                <a:latin typeface="CMMI8"/>
              </a:rPr>
              <a:t> </a:t>
            </a:r>
            <a:r>
              <a:rPr lang="en-ZA" b="0" i="0" u="none" strike="noStrike" baseline="0">
                <a:solidFill>
                  <a:srgbClr val="000080"/>
                </a:solidFill>
                <a:latin typeface="LCMSS8"/>
              </a:rPr>
              <a:t>and performance measure </a:t>
            </a:r>
            <a:r>
              <a:rPr lang="en-ZA" b="0" i="1" u="none" strike="noStrike" baseline="0">
                <a:solidFill>
                  <a:srgbClr val="000080"/>
                </a:solidFill>
                <a:latin typeface="CMMI8"/>
              </a:rPr>
              <a:t>P</a:t>
            </a:r>
            <a:r>
              <a:rPr lang="en-ZA" b="0" i="0" u="none" strike="noStrike" baseline="0">
                <a:solidFill>
                  <a:srgbClr val="000080"/>
                </a:solidFill>
                <a:latin typeface="LCMSS8"/>
              </a:rPr>
              <a:t>, if</a:t>
            </a:r>
          </a:p>
          <a:p>
            <a:pPr marL="0" indent="0">
              <a:buNone/>
            </a:pPr>
            <a:r>
              <a:rPr lang="en-ZA" b="0" i="0" u="none" strike="noStrike" baseline="0">
                <a:solidFill>
                  <a:srgbClr val="000080"/>
                </a:solidFill>
                <a:latin typeface="LCMSS8"/>
              </a:rPr>
              <a:t>its performance at tasks in </a:t>
            </a:r>
            <a:r>
              <a:rPr lang="en-ZA" b="0" i="1" u="none" strike="noStrike" baseline="0">
                <a:solidFill>
                  <a:srgbClr val="000080"/>
                </a:solidFill>
                <a:latin typeface="CMMI8"/>
              </a:rPr>
              <a:t>T</a:t>
            </a:r>
            <a:r>
              <a:rPr lang="en-ZA" b="0" i="0" u="none" strike="noStrike" baseline="0">
                <a:solidFill>
                  <a:srgbClr val="000080"/>
                </a:solidFill>
                <a:latin typeface="LCMSS8"/>
              </a:rPr>
              <a:t>, as measured by </a:t>
            </a:r>
            <a:r>
              <a:rPr lang="en-ZA" b="0" i="1" u="none" strike="noStrike" baseline="0">
                <a:solidFill>
                  <a:srgbClr val="000080"/>
                </a:solidFill>
                <a:latin typeface="CMMI8"/>
              </a:rPr>
              <a:t>P</a:t>
            </a:r>
            <a:r>
              <a:rPr lang="en-ZA" b="0" i="0" u="none" strike="noStrike" baseline="0">
                <a:solidFill>
                  <a:srgbClr val="000080"/>
                </a:solidFill>
                <a:latin typeface="LCMSS8"/>
              </a:rPr>
              <a:t>, improves with</a:t>
            </a:r>
          </a:p>
          <a:p>
            <a:pPr marL="0" indent="0">
              <a:buNone/>
            </a:pPr>
            <a:r>
              <a:rPr lang="en-ZA" b="0" i="0" u="none" strike="noStrike" baseline="0">
                <a:solidFill>
                  <a:srgbClr val="000080"/>
                </a:solidFill>
                <a:latin typeface="LCMSS8"/>
              </a:rPr>
              <a:t>experience </a:t>
            </a:r>
            <a:r>
              <a:rPr lang="en-ZA" b="0" i="1" u="none" strike="noStrike" baseline="0">
                <a:solidFill>
                  <a:srgbClr val="000080"/>
                </a:solidFill>
                <a:latin typeface="CMMI8"/>
              </a:rPr>
              <a:t>E</a:t>
            </a:r>
            <a:r>
              <a:rPr lang="en-ZA" b="0" i="0" u="none" strike="noStrike" baseline="0">
                <a:solidFill>
                  <a:srgbClr val="000080"/>
                </a:solidFill>
                <a:latin typeface="LCMSS8"/>
              </a:rPr>
              <a:t>. "</a:t>
            </a:r>
          </a:p>
          <a:p>
            <a:pPr marL="0" indent="0">
              <a:buNone/>
            </a:pPr>
            <a:r>
              <a:rPr lang="en-ZA" b="0" i="0" u="none" strike="noStrike" baseline="0">
                <a:solidFill>
                  <a:srgbClr val="000000"/>
                </a:solidFill>
                <a:latin typeface="LCMSS8"/>
              </a:rPr>
              <a:t>				Tom Mitchell. Machine Learning 1997.</a:t>
            </a:r>
            <a:endParaRPr lang="en-ZA">
              <a:solidFill>
                <a:srgbClr val="FF0000"/>
              </a:solidFill>
            </a:endParaRPr>
          </a:p>
        </p:txBody>
      </p:sp>
    </p:spTree>
    <p:extLst>
      <p:ext uri="{BB962C8B-B14F-4D97-AF65-F5344CB8AC3E}">
        <p14:creationId xmlns:p14="http://schemas.microsoft.com/office/powerpoint/2010/main" val="7552842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F339D-63D3-4D99-A8CE-1D4C2F2BB99B}"/>
              </a:ext>
            </a:extLst>
          </p:cNvPr>
          <p:cNvSpPr>
            <a:spLocks noGrp="1"/>
          </p:cNvSpPr>
          <p:nvPr>
            <p:ph type="title"/>
          </p:nvPr>
        </p:nvSpPr>
        <p:spPr>
          <a:xfrm>
            <a:off x="838200" y="355501"/>
            <a:ext cx="9027695" cy="677612"/>
          </a:xfrm>
        </p:spPr>
        <p:txBody>
          <a:bodyPr>
            <a:normAutofit/>
          </a:bodyPr>
          <a:lstStyle/>
          <a:p>
            <a:pPr algn="ctr"/>
            <a:r>
              <a:rPr lang="en-ZA" sz="3600" b="1" strike="noStrike" baseline="0">
                <a:solidFill>
                  <a:srgbClr val="000000"/>
                </a:solidFill>
                <a:latin typeface="Tw Cen MT" panose="020B0602020104020603" pitchFamily="34" charset="0"/>
              </a:rPr>
              <a:t>Iteration-0 (Continued)</a:t>
            </a:r>
            <a:endParaRPr lang="en-ZA" sz="36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8FED9E-B7E8-447C-83F7-505C3163822E}"/>
                  </a:ext>
                </a:extLst>
              </p:cNvPr>
              <p:cNvSpPr>
                <a:spLocks noGrp="1"/>
              </p:cNvSpPr>
              <p:nvPr>
                <p:ph idx="1"/>
              </p:nvPr>
            </p:nvSpPr>
            <p:spPr>
              <a:xfrm>
                <a:off x="838200" y="1042738"/>
                <a:ext cx="10712116" cy="5450136"/>
              </a:xfrm>
            </p:spPr>
            <p:txBody>
              <a:bodyPr>
                <a:noAutofit/>
              </a:bodyPr>
              <a:lstStyle/>
              <a:p>
                <a:pPr marL="0" indent="0">
                  <a:buNone/>
                </a:pPr>
                <a:r>
                  <a:rPr lang="en-ZA" sz="2400" b="1" i="1">
                    <a:solidFill>
                      <a:srgbClr val="000000"/>
                    </a:solidFill>
                    <a:latin typeface="Tw Cen MT" panose="020B0602020104020603" pitchFamily="34" charset="0"/>
                  </a:rPr>
                  <a:t>2. </a:t>
                </a:r>
                <a:r>
                  <a:rPr lang="en-ZA" sz="2400" b="1" i="1" u="sng" strike="noStrike" baseline="0">
                    <a:solidFill>
                      <a:srgbClr val="000000"/>
                    </a:solidFill>
                    <a:latin typeface="Tw Cen MT" panose="020B0602020104020603" pitchFamily="34" charset="0"/>
                  </a:rPr>
                  <a:t>Objects-Centroids Distance: </a:t>
                </a:r>
              </a:p>
              <a:p>
                <a:r>
                  <a:rPr lang="en-ZA" sz="2400">
                    <a:solidFill>
                      <a:srgbClr val="000000"/>
                    </a:solidFill>
                    <a:latin typeface="Tw Cen MT" panose="020B0602020104020603" pitchFamily="34" charset="0"/>
                  </a:rPr>
                  <a:t>Using </a:t>
                </a:r>
                <a:r>
                  <a:rPr lang="en-ZA" sz="2400" b="1" i="1">
                    <a:solidFill>
                      <a:srgbClr val="FF0000"/>
                    </a:solidFill>
                    <a:latin typeface="Tw Cen MT" panose="020B0602020104020603" pitchFamily="34" charset="0"/>
                  </a:rPr>
                  <a:t>Euclidean distance</a:t>
                </a:r>
                <a:r>
                  <a:rPr lang="en-ZA" sz="2400">
                    <a:solidFill>
                      <a:srgbClr val="000000"/>
                    </a:solidFill>
                    <a:latin typeface="Tw Cen MT" panose="020B0602020104020603" pitchFamily="34" charset="0"/>
                  </a:rPr>
                  <a:t>, we have distance matrix;</a:t>
                </a:r>
                <a:r>
                  <a:rPr lang="en-ZA" sz="2400" b="0" i="0" u="none" strike="noStrike" baseline="0">
                    <a:solidFill>
                      <a:srgbClr val="000000"/>
                    </a:solidFill>
                    <a:latin typeface="Tw Cen MT" panose="020B0602020104020603" pitchFamily="34" charset="0"/>
                  </a:rPr>
                  <a:t> </a:t>
                </a:r>
              </a:p>
              <a:p>
                <a:endParaRPr lang="en-ZA" sz="2400" b="0" i="0" u="none" strike="noStrike" baseline="0">
                  <a:solidFill>
                    <a:srgbClr val="000000"/>
                  </a:solidFill>
                  <a:latin typeface="Tw Cen MT" panose="020B0602020104020603" pitchFamily="34" charset="0"/>
                </a:endParaRPr>
              </a:p>
              <a:p>
                <a:pPr marL="0" indent="0">
                  <a:buNone/>
                </a:pPr>
                <a14:m>
                  <m:oMathPara xmlns:m="http://schemas.openxmlformats.org/officeDocument/2006/math">
                    <m:oMathParaPr>
                      <m:jc m:val="centerGroup"/>
                    </m:oMathParaPr>
                    <m:oMath xmlns:m="http://schemas.openxmlformats.org/officeDocument/2006/math">
                      <m:sSup>
                        <m:sSupPr>
                          <m:ctrlPr>
                            <a:rPr lang="en-ZA" sz="2400" i="1" smtClean="0">
                              <a:solidFill>
                                <a:srgbClr val="FF0000"/>
                              </a:solidFill>
                              <a:latin typeface="Cambria Math" panose="02040503050406030204" pitchFamily="18" charset="0"/>
                            </a:rPr>
                          </m:ctrlPr>
                        </m:sSupPr>
                        <m:e>
                          <m:r>
                            <a:rPr lang="en-ZA" sz="2400" b="0" i="1" smtClean="0">
                              <a:solidFill>
                                <a:srgbClr val="FF0000"/>
                              </a:solidFill>
                              <a:latin typeface="Cambria Math" panose="02040503050406030204" pitchFamily="18" charset="0"/>
                            </a:rPr>
                            <m:t>𝐷</m:t>
                          </m:r>
                        </m:e>
                        <m:sup>
                          <m:r>
                            <a:rPr lang="en-ZA" sz="2400" b="0" i="1" smtClean="0">
                              <a:solidFill>
                                <a:srgbClr val="FF0000"/>
                              </a:solidFill>
                              <a:latin typeface="Cambria Math" panose="02040503050406030204" pitchFamily="18" charset="0"/>
                            </a:rPr>
                            <m:t>0</m:t>
                          </m:r>
                        </m:sup>
                      </m:sSup>
                      <m:r>
                        <a:rPr lang="en-ZA" sz="2400" b="0" i="1" smtClean="0">
                          <a:solidFill>
                            <a:srgbClr val="FF0000"/>
                          </a:solidFill>
                          <a:latin typeface="Cambria Math" panose="02040503050406030204" pitchFamily="18" charset="0"/>
                        </a:rPr>
                        <m:t>=</m:t>
                      </m:r>
                      <m:d>
                        <m:dPr>
                          <m:begChr m:val="["/>
                          <m:endChr m:val="]"/>
                          <m:ctrlPr>
                            <a:rPr lang="en-ZA" sz="2400" b="0" i="1" smtClean="0">
                              <a:solidFill>
                                <a:srgbClr val="FF0000"/>
                              </a:solidFill>
                              <a:latin typeface="Cambria Math" panose="02040503050406030204" pitchFamily="18" charset="0"/>
                            </a:rPr>
                          </m:ctrlPr>
                        </m:dPr>
                        <m:e>
                          <m:m>
                            <m:mPr>
                              <m:mcs>
                                <m:mc>
                                  <m:mcPr>
                                    <m:count m:val="2"/>
                                    <m:mcJc m:val="center"/>
                                  </m:mcPr>
                                </m:mc>
                              </m:mcs>
                              <m:ctrlPr>
                                <a:rPr lang="en-ZA" sz="2400" b="0" i="1" smtClean="0">
                                  <a:solidFill>
                                    <a:srgbClr val="FF0000"/>
                                  </a:solidFill>
                                  <a:latin typeface="Cambria Math" panose="02040503050406030204" pitchFamily="18" charset="0"/>
                                </a:rPr>
                              </m:ctrlPr>
                            </m:mPr>
                            <m:mr>
                              <m:e>
                                <m:r>
                                  <m:rPr>
                                    <m:brk m:alnAt="7"/>
                                  </m:rPr>
                                  <a:rPr lang="en-ZA" sz="2400" b="0" i="1" smtClean="0">
                                    <a:solidFill>
                                      <a:srgbClr val="FF0000"/>
                                    </a:solidFill>
                                    <a:latin typeface="Cambria Math" panose="02040503050406030204" pitchFamily="18" charset="0"/>
                                  </a:rPr>
                                  <m:t>0</m:t>
                                </m:r>
                              </m:e>
                              <m:e>
                                <m:r>
                                  <a:rPr lang="en-ZA" sz="2400" b="0" i="1" smtClean="0">
                                    <a:solidFill>
                                      <a:srgbClr val="FF0000"/>
                                    </a:solidFill>
                                    <a:latin typeface="Cambria Math" panose="02040503050406030204" pitchFamily="18" charset="0"/>
                                  </a:rPr>
                                  <m:t>1</m:t>
                                </m:r>
                              </m:e>
                            </m:mr>
                            <m:mr>
                              <m:e>
                                <m:r>
                                  <a:rPr lang="en-ZA" sz="2400" b="0" i="1" smtClean="0">
                                    <a:solidFill>
                                      <a:srgbClr val="FF0000"/>
                                    </a:solidFill>
                                    <a:latin typeface="Cambria Math" panose="02040503050406030204" pitchFamily="18" charset="0"/>
                                  </a:rPr>
                                  <m:t>1</m:t>
                                </m:r>
                              </m:e>
                              <m:e>
                                <m:r>
                                  <a:rPr lang="en-ZA" sz="2400" b="0" i="1" smtClean="0">
                                    <a:solidFill>
                                      <a:srgbClr val="FF0000"/>
                                    </a:solidFill>
                                    <a:latin typeface="Cambria Math" panose="02040503050406030204" pitchFamily="18" charset="0"/>
                                  </a:rPr>
                                  <m:t>0</m:t>
                                </m:r>
                              </m:e>
                            </m:mr>
                          </m:m>
                          <m:r>
                            <a:rPr lang="en-ZA" sz="2400" b="0" i="1" smtClean="0">
                              <a:solidFill>
                                <a:srgbClr val="FF0000"/>
                              </a:solidFill>
                              <a:latin typeface="Cambria Math" panose="02040503050406030204" pitchFamily="18" charset="0"/>
                            </a:rPr>
                            <m:t>   </m:t>
                          </m:r>
                          <m:m>
                            <m:mPr>
                              <m:mcs>
                                <m:mc>
                                  <m:mcPr>
                                    <m:count m:val="2"/>
                                    <m:mcJc m:val="center"/>
                                  </m:mcPr>
                                </m:mc>
                              </m:mcs>
                              <m:ctrlPr>
                                <a:rPr lang="en-ZA" sz="2400" b="0" i="1" smtClean="0">
                                  <a:solidFill>
                                    <a:srgbClr val="FF0000"/>
                                  </a:solidFill>
                                  <a:latin typeface="Cambria Math" panose="02040503050406030204" pitchFamily="18" charset="0"/>
                                </a:rPr>
                              </m:ctrlPr>
                            </m:mPr>
                            <m:mr>
                              <m:e>
                                <m:r>
                                  <m:rPr>
                                    <m:brk m:alnAt="7"/>
                                  </m:rPr>
                                  <a:rPr lang="en-ZA" sz="2400" b="0" i="1" smtClean="0">
                                    <a:solidFill>
                                      <a:srgbClr val="FF0000"/>
                                    </a:solidFill>
                                    <a:latin typeface="Cambria Math" panose="02040503050406030204" pitchFamily="18" charset="0"/>
                                  </a:rPr>
                                  <m:t>3</m:t>
                                </m:r>
                                <m:r>
                                  <a:rPr lang="en-ZA" sz="2400" b="0" i="1" smtClean="0">
                                    <a:solidFill>
                                      <a:srgbClr val="FF0000"/>
                                    </a:solidFill>
                                    <a:latin typeface="Cambria Math" panose="02040503050406030204" pitchFamily="18" charset="0"/>
                                  </a:rPr>
                                  <m:t>.61</m:t>
                                </m:r>
                              </m:e>
                              <m:e>
                                <m:r>
                                  <a:rPr lang="en-ZA" sz="2400" b="0" i="1" smtClean="0">
                                    <a:solidFill>
                                      <a:srgbClr val="FF0000"/>
                                    </a:solidFill>
                                    <a:latin typeface="Cambria Math" panose="02040503050406030204" pitchFamily="18" charset="0"/>
                                  </a:rPr>
                                  <m:t>5</m:t>
                                </m:r>
                              </m:e>
                            </m:mr>
                            <m:mr>
                              <m:e>
                                <m:r>
                                  <a:rPr lang="en-ZA" sz="2400" b="0" i="1" smtClean="0">
                                    <a:solidFill>
                                      <a:srgbClr val="FF0000"/>
                                    </a:solidFill>
                                    <a:latin typeface="Cambria Math" panose="02040503050406030204" pitchFamily="18" charset="0"/>
                                  </a:rPr>
                                  <m:t>2.83</m:t>
                                </m:r>
                              </m:e>
                              <m:e>
                                <m:r>
                                  <a:rPr lang="en-ZA" sz="2400" b="0" i="1" smtClean="0">
                                    <a:solidFill>
                                      <a:srgbClr val="FF0000"/>
                                    </a:solidFill>
                                    <a:latin typeface="Cambria Math" panose="02040503050406030204" pitchFamily="18" charset="0"/>
                                  </a:rPr>
                                  <m:t>4.24</m:t>
                                </m:r>
                              </m:e>
                            </m:mr>
                          </m:m>
                        </m:e>
                      </m:d>
                      <m:r>
                        <a:rPr lang="en-ZA" sz="2400" b="0" i="1" smtClean="0">
                          <a:solidFill>
                            <a:srgbClr val="FF0000"/>
                          </a:solidFill>
                          <a:latin typeface="Cambria Math" panose="02040503050406030204" pitchFamily="18" charset="0"/>
                        </a:rPr>
                        <m:t>      </m:t>
                      </m:r>
                      <m:m>
                        <m:mPr>
                          <m:mcs>
                            <m:mc>
                              <m:mcPr>
                                <m:count m:val="1"/>
                                <m:mcJc m:val="center"/>
                              </m:mcPr>
                            </m:mc>
                          </m:mcs>
                          <m:ctrlPr>
                            <a:rPr lang="en-ZA" sz="2400" b="0" i="1" smtClean="0">
                              <a:solidFill>
                                <a:srgbClr val="FF0000"/>
                              </a:solidFill>
                              <a:latin typeface="Cambria Math" panose="02040503050406030204" pitchFamily="18" charset="0"/>
                            </a:rPr>
                          </m:ctrlPr>
                        </m:mPr>
                        <m:mr>
                          <m:e>
                            <m:sSub>
                              <m:sSubPr>
                                <m:ctrlPr>
                                  <a:rPr lang="en-ZA" sz="2400" b="0" i="1" smtClean="0">
                                    <a:solidFill>
                                      <a:srgbClr val="FF0000"/>
                                    </a:solidFill>
                                    <a:latin typeface="Cambria Math" panose="02040503050406030204" pitchFamily="18" charset="0"/>
                                  </a:rPr>
                                </m:ctrlPr>
                              </m:sSubPr>
                              <m:e>
                                <m:r>
                                  <a:rPr lang="en-ZA" sz="2400" b="0" i="1" smtClean="0">
                                    <a:solidFill>
                                      <a:srgbClr val="FF0000"/>
                                    </a:solidFill>
                                    <a:latin typeface="Cambria Math" panose="02040503050406030204" pitchFamily="18" charset="0"/>
                                  </a:rPr>
                                  <m:t>𝑐</m:t>
                                </m:r>
                              </m:e>
                              <m:sub>
                                <m:r>
                                  <a:rPr lang="en-ZA" sz="2400" b="0" i="1" smtClean="0">
                                    <a:solidFill>
                                      <a:srgbClr val="FF0000"/>
                                    </a:solidFill>
                                    <a:latin typeface="Cambria Math" panose="02040503050406030204" pitchFamily="18" charset="0"/>
                                  </a:rPr>
                                  <m:t>1</m:t>
                                </m:r>
                              </m:sub>
                            </m:sSub>
                            <m:r>
                              <m:rPr>
                                <m:brk m:alnAt="7"/>
                              </m:rPr>
                              <a:rPr lang="en-ZA" sz="2400" b="0" i="1" smtClean="0">
                                <a:solidFill>
                                  <a:srgbClr val="FF0000"/>
                                </a:solidFill>
                                <a:latin typeface="Cambria Math" panose="02040503050406030204" pitchFamily="18" charset="0"/>
                              </a:rPr>
                              <m:t>=</m:t>
                            </m:r>
                            <m:d>
                              <m:dPr>
                                <m:ctrlPr>
                                  <a:rPr lang="en-ZA" sz="2400" b="0" i="1" smtClean="0">
                                    <a:solidFill>
                                      <a:srgbClr val="FF0000"/>
                                    </a:solidFill>
                                    <a:latin typeface="Cambria Math" panose="02040503050406030204" pitchFamily="18" charset="0"/>
                                  </a:rPr>
                                </m:ctrlPr>
                              </m:dPr>
                              <m:e>
                                <m:r>
                                  <m:rPr>
                                    <m:brk m:alnAt="7"/>
                                  </m:rPr>
                                  <a:rPr lang="en-ZA" sz="2400" b="0" i="1" smtClean="0">
                                    <a:solidFill>
                                      <a:srgbClr val="FF0000"/>
                                    </a:solidFill>
                                    <a:latin typeface="Cambria Math" panose="02040503050406030204" pitchFamily="18" charset="0"/>
                                  </a:rPr>
                                  <m:t>1</m:t>
                                </m:r>
                                <m:r>
                                  <a:rPr lang="en-ZA" sz="2400" b="0" i="1" smtClean="0">
                                    <a:solidFill>
                                      <a:srgbClr val="FF0000"/>
                                    </a:solidFill>
                                    <a:latin typeface="Cambria Math" panose="02040503050406030204" pitchFamily="18" charset="0"/>
                                  </a:rPr>
                                  <m:t>;1</m:t>
                                </m:r>
                              </m:e>
                            </m:d>
                            <m:r>
                              <m:rPr>
                                <m:brk m:alnAt="7"/>
                              </m:rPr>
                              <a:rPr lang="en-ZA" sz="2400" b="0" i="1" smtClean="0">
                                <a:solidFill>
                                  <a:srgbClr val="FF0000"/>
                                </a:solidFill>
                                <a:latin typeface="Cambria Math" panose="02040503050406030204" pitchFamily="18" charset="0"/>
                              </a:rPr>
                              <m:t> </m:t>
                            </m:r>
                            <m:r>
                              <a:rPr lang="en-ZA" sz="2400" b="0" i="1" smtClean="0">
                                <a:solidFill>
                                  <a:srgbClr val="FF0000"/>
                                </a:solidFill>
                                <a:latin typeface="Cambria Math" panose="02040503050406030204" pitchFamily="18" charset="0"/>
                              </a:rPr>
                              <m:t> </m:t>
                            </m:r>
                            <m:r>
                              <a:rPr lang="en-ZA" sz="2400" b="0" i="1" smtClean="0">
                                <a:solidFill>
                                  <a:srgbClr val="FF0000"/>
                                </a:solidFill>
                                <a:latin typeface="Cambria Math" panose="02040503050406030204" pitchFamily="18" charset="0"/>
                              </a:rPr>
                              <m:t>𝑔𝑟𝑜𝑢𝑝</m:t>
                            </m:r>
                            <m:r>
                              <a:rPr lang="en-ZA" sz="2400" b="0" i="1" smtClean="0">
                                <a:solidFill>
                                  <a:srgbClr val="FF0000"/>
                                </a:solidFill>
                                <a:latin typeface="Cambria Math" panose="02040503050406030204" pitchFamily="18" charset="0"/>
                              </a:rPr>
                              <m:t>−1</m:t>
                            </m:r>
                          </m:e>
                        </m:mr>
                        <m:mr>
                          <m:e>
                            <m:sSub>
                              <m:sSubPr>
                                <m:ctrlPr>
                                  <a:rPr lang="en-ZA" sz="2400" i="1">
                                    <a:solidFill>
                                      <a:srgbClr val="FF0000"/>
                                    </a:solidFill>
                                    <a:latin typeface="Cambria Math" panose="02040503050406030204" pitchFamily="18" charset="0"/>
                                  </a:rPr>
                                </m:ctrlPr>
                              </m:sSubPr>
                              <m:e>
                                <m:r>
                                  <a:rPr lang="en-ZA" sz="2400" i="1">
                                    <a:solidFill>
                                      <a:srgbClr val="FF0000"/>
                                    </a:solidFill>
                                    <a:latin typeface="Cambria Math" panose="02040503050406030204" pitchFamily="18" charset="0"/>
                                  </a:rPr>
                                  <m:t>𝑐</m:t>
                                </m:r>
                              </m:e>
                              <m:sub>
                                <m:r>
                                  <a:rPr lang="en-ZA" sz="2400" b="0" i="1" smtClean="0">
                                    <a:solidFill>
                                      <a:srgbClr val="FF0000"/>
                                    </a:solidFill>
                                    <a:latin typeface="Cambria Math" panose="02040503050406030204" pitchFamily="18" charset="0"/>
                                  </a:rPr>
                                  <m:t>2</m:t>
                                </m:r>
                              </m:sub>
                            </m:sSub>
                            <m:r>
                              <a:rPr lang="en-ZA" sz="2400" b="0" i="1" smtClean="0">
                                <a:solidFill>
                                  <a:srgbClr val="FF0000"/>
                                </a:solidFill>
                                <a:latin typeface="Cambria Math" panose="02040503050406030204" pitchFamily="18" charset="0"/>
                              </a:rPr>
                              <m:t>=</m:t>
                            </m:r>
                            <m:d>
                              <m:dPr>
                                <m:ctrlPr>
                                  <a:rPr lang="en-ZA" sz="2400" b="0" i="1" smtClean="0">
                                    <a:solidFill>
                                      <a:srgbClr val="FF0000"/>
                                    </a:solidFill>
                                    <a:latin typeface="Cambria Math" panose="02040503050406030204" pitchFamily="18" charset="0"/>
                                  </a:rPr>
                                </m:ctrlPr>
                              </m:dPr>
                              <m:e>
                                <m:r>
                                  <a:rPr lang="en-ZA" sz="2400" b="0" i="1" smtClean="0">
                                    <a:solidFill>
                                      <a:srgbClr val="FF0000"/>
                                    </a:solidFill>
                                    <a:latin typeface="Cambria Math" panose="02040503050406030204" pitchFamily="18" charset="0"/>
                                  </a:rPr>
                                  <m:t>2;1</m:t>
                                </m:r>
                              </m:e>
                            </m:d>
                            <m:r>
                              <a:rPr lang="en-ZA" sz="2400" b="0" i="1" smtClean="0">
                                <a:solidFill>
                                  <a:srgbClr val="FF0000"/>
                                </a:solidFill>
                                <a:latin typeface="Cambria Math" panose="02040503050406030204" pitchFamily="18" charset="0"/>
                              </a:rPr>
                              <m:t>  </m:t>
                            </m:r>
                            <m:r>
                              <a:rPr lang="en-ZA" sz="2400" b="0" i="1" smtClean="0">
                                <a:solidFill>
                                  <a:srgbClr val="FF0000"/>
                                </a:solidFill>
                                <a:latin typeface="Cambria Math" panose="02040503050406030204" pitchFamily="18" charset="0"/>
                              </a:rPr>
                              <m:t>𝑔𝑟𝑜𝑢𝑝</m:t>
                            </m:r>
                            <m:r>
                              <a:rPr lang="en-ZA" sz="2400" b="0" i="1" smtClean="0">
                                <a:solidFill>
                                  <a:srgbClr val="FF0000"/>
                                </a:solidFill>
                                <a:latin typeface="Cambria Math" panose="02040503050406030204" pitchFamily="18" charset="0"/>
                              </a:rPr>
                              <m:t> −2</m:t>
                            </m:r>
                          </m:e>
                        </m:mr>
                      </m:m>
                    </m:oMath>
                  </m:oMathPara>
                </a14:m>
                <a:endParaRPr lang="en-ZA" sz="2400" b="0" i="1">
                  <a:solidFill>
                    <a:srgbClr val="FF0000"/>
                  </a:solidFill>
                  <a:latin typeface="Tw Cen MT" panose="020B0602020104020603" pitchFamily="34" charset="0"/>
                </a:endParaRPr>
              </a:p>
              <a:p>
                <a:pPr marL="0" indent="0">
                  <a:buNone/>
                </a:pPr>
                <a:r>
                  <a:rPr lang="en-ZA" sz="2400" b="0">
                    <a:solidFill>
                      <a:srgbClr val="FF0000"/>
                    </a:solidFill>
                    <a:latin typeface="Tw Cen MT" panose="020B0602020104020603" pitchFamily="34" charset="0"/>
                  </a:rPr>
                  <a:t>                                  </a:t>
                </a:r>
                <a14:m>
                  <m:oMath xmlns:m="http://schemas.openxmlformats.org/officeDocument/2006/math">
                    <m:m>
                      <m:mPr>
                        <m:mcs>
                          <m:mc>
                            <m:mcPr>
                              <m:count m:val="2"/>
                              <m:mcJc m:val="center"/>
                            </m:mcPr>
                          </m:mc>
                        </m:mcs>
                        <m:ctrlPr>
                          <a:rPr lang="en-ZA" sz="2400" b="1" i="1" smtClean="0">
                            <a:solidFill>
                              <a:schemeClr val="accent5">
                                <a:lumMod val="75000"/>
                              </a:schemeClr>
                            </a:solidFill>
                            <a:latin typeface="Cambria Math" panose="02040503050406030204" pitchFamily="18" charset="0"/>
                          </a:rPr>
                        </m:ctrlPr>
                      </m:mPr>
                      <m:mr>
                        <m:e>
                          <m:r>
                            <m:rPr>
                              <m:brk m:alnAt="7"/>
                            </m:rPr>
                            <a:rPr lang="en-ZA" sz="2400" b="1" i="1" smtClean="0">
                              <a:solidFill>
                                <a:schemeClr val="accent5">
                                  <a:lumMod val="75000"/>
                                </a:schemeClr>
                              </a:solidFill>
                              <a:latin typeface="Cambria Math" panose="02040503050406030204" pitchFamily="18" charset="0"/>
                            </a:rPr>
                            <m:t>𝑨</m:t>
                          </m:r>
                        </m:e>
                        <m:e>
                          <m:r>
                            <a:rPr lang="en-ZA" sz="2400" b="1" i="1" smtClean="0">
                              <a:solidFill>
                                <a:schemeClr val="accent5">
                                  <a:lumMod val="75000"/>
                                </a:schemeClr>
                              </a:solidFill>
                              <a:latin typeface="Cambria Math" panose="02040503050406030204" pitchFamily="18" charset="0"/>
                            </a:rPr>
                            <m:t> </m:t>
                          </m:r>
                          <m:r>
                            <a:rPr lang="en-ZA" sz="2400" b="1" i="1" smtClean="0">
                              <a:solidFill>
                                <a:schemeClr val="accent5">
                                  <a:lumMod val="75000"/>
                                </a:schemeClr>
                              </a:solidFill>
                              <a:latin typeface="Cambria Math" panose="02040503050406030204" pitchFamily="18" charset="0"/>
                            </a:rPr>
                            <m:t>𝑩</m:t>
                          </m:r>
                          <m:r>
                            <a:rPr lang="en-ZA" sz="2400" b="1" i="1" smtClean="0">
                              <a:solidFill>
                                <a:schemeClr val="accent5">
                                  <a:lumMod val="75000"/>
                                </a:schemeClr>
                              </a:solidFill>
                              <a:latin typeface="Cambria Math" panose="02040503050406030204" pitchFamily="18" charset="0"/>
                            </a:rPr>
                            <m:t>      </m:t>
                          </m:r>
                          <m:m>
                            <m:mPr>
                              <m:mcs>
                                <m:mc>
                                  <m:mcPr>
                                    <m:count m:val="2"/>
                                    <m:mcJc m:val="center"/>
                                  </m:mcPr>
                                </m:mc>
                              </m:mcs>
                              <m:ctrlPr>
                                <a:rPr lang="en-ZA" sz="2400" b="1" i="1" smtClean="0">
                                  <a:solidFill>
                                    <a:schemeClr val="accent5">
                                      <a:lumMod val="75000"/>
                                    </a:schemeClr>
                                  </a:solidFill>
                                  <a:latin typeface="Cambria Math" panose="02040503050406030204" pitchFamily="18" charset="0"/>
                                </a:rPr>
                              </m:ctrlPr>
                            </m:mPr>
                            <m:mr>
                              <m:e>
                                <m:r>
                                  <m:rPr>
                                    <m:brk m:alnAt="7"/>
                                  </m:rPr>
                                  <a:rPr lang="en-ZA" sz="2400" b="1" i="1" smtClean="0">
                                    <a:solidFill>
                                      <a:schemeClr val="accent5">
                                        <a:lumMod val="75000"/>
                                      </a:schemeClr>
                                    </a:solidFill>
                                    <a:latin typeface="Cambria Math" panose="02040503050406030204" pitchFamily="18" charset="0"/>
                                  </a:rPr>
                                  <m:t>𝑪</m:t>
                                </m:r>
                              </m:e>
                              <m:e>
                                <m:r>
                                  <a:rPr lang="en-ZA" sz="2400" b="1" i="1" smtClean="0">
                                    <a:solidFill>
                                      <a:schemeClr val="accent5">
                                        <a:lumMod val="75000"/>
                                      </a:schemeClr>
                                    </a:solidFill>
                                    <a:latin typeface="Cambria Math" panose="02040503050406030204" pitchFamily="18" charset="0"/>
                                  </a:rPr>
                                  <m:t>  </m:t>
                                </m:r>
                                <m:r>
                                  <a:rPr lang="en-ZA" sz="2400" b="1" i="1" smtClean="0">
                                    <a:solidFill>
                                      <a:schemeClr val="accent5">
                                        <a:lumMod val="75000"/>
                                      </a:schemeClr>
                                    </a:solidFill>
                                    <a:latin typeface="Cambria Math" panose="02040503050406030204" pitchFamily="18" charset="0"/>
                                  </a:rPr>
                                  <m:t>𝑫</m:t>
                                </m:r>
                              </m:e>
                            </m:mr>
                          </m:m>
                        </m:e>
                      </m:mr>
                    </m:m>
                  </m:oMath>
                </a14:m>
                <a:endParaRPr lang="en-ZA" sz="2400" b="1" i="1">
                  <a:solidFill>
                    <a:schemeClr val="accent5">
                      <a:lumMod val="75000"/>
                    </a:schemeClr>
                  </a:solidFill>
                  <a:latin typeface="Tw Cen MT" panose="020B0602020104020603" pitchFamily="34" charset="0"/>
                </a:endParaRPr>
              </a:p>
              <a:p>
                <a14:m>
                  <m:oMath xmlns:m="http://schemas.openxmlformats.org/officeDocument/2006/math">
                    <m:d>
                      <m:dPr>
                        <m:begChr m:val="["/>
                        <m:endChr m:val="]"/>
                        <m:ctrlPr>
                          <a:rPr lang="en-ZA" sz="2400" b="0" i="1" smtClean="0">
                            <a:solidFill>
                              <a:srgbClr val="FF0000"/>
                            </a:solidFill>
                            <a:latin typeface="Cambria Math" panose="02040503050406030204" pitchFamily="18" charset="0"/>
                          </a:rPr>
                        </m:ctrlPr>
                      </m:dPr>
                      <m:e>
                        <m:m>
                          <m:mPr>
                            <m:mcs>
                              <m:mc>
                                <m:mcPr>
                                  <m:count m:val="2"/>
                                  <m:mcJc m:val="center"/>
                                </m:mcPr>
                              </m:mc>
                            </m:mcs>
                            <m:ctrlPr>
                              <a:rPr lang="en-ZA" sz="2400" b="0" i="1" smtClean="0">
                                <a:solidFill>
                                  <a:srgbClr val="FF0000"/>
                                </a:solidFill>
                                <a:latin typeface="Cambria Math" panose="02040503050406030204" pitchFamily="18" charset="0"/>
                              </a:rPr>
                            </m:ctrlPr>
                          </m:mPr>
                          <m:mr>
                            <m:e>
                              <m:r>
                                <m:rPr>
                                  <m:brk m:alnAt="7"/>
                                </m:rPr>
                                <a:rPr lang="en-ZA" sz="2400" b="0" i="1" smtClean="0">
                                  <a:solidFill>
                                    <a:srgbClr val="FF0000"/>
                                  </a:solidFill>
                                  <a:latin typeface="Cambria Math" panose="02040503050406030204" pitchFamily="18" charset="0"/>
                                </a:rPr>
                                <m:t>1</m:t>
                              </m:r>
                            </m:e>
                            <m:e>
                              <m:r>
                                <a:rPr lang="en-ZA" sz="2400" b="0" i="1" smtClean="0">
                                  <a:solidFill>
                                    <a:srgbClr val="FF0000"/>
                                  </a:solidFill>
                                  <a:latin typeface="Cambria Math" panose="02040503050406030204" pitchFamily="18" charset="0"/>
                                </a:rPr>
                                <m:t>2</m:t>
                              </m:r>
                            </m:e>
                          </m:mr>
                          <m:mr>
                            <m:e>
                              <m:r>
                                <a:rPr lang="en-ZA" sz="2400" b="0" i="1" smtClean="0">
                                  <a:solidFill>
                                    <a:srgbClr val="FF0000"/>
                                  </a:solidFill>
                                  <a:latin typeface="Cambria Math" panose="02040503050406030204" pitchFamily="18" charset="0"/>
                                </a:rPr>
                                <m:t>1</m:t>
                              </m:r>
                            </m:e>
                            <m:e>
                              <m:r>
                                <a:rPr lang="en-ZA" sz="2400" b="0" i="1" smtClean="0">
                                  <a:solidFill>
                                    <a:srgbClr val="FF0000"/>
                                  </a:solidFill>
                                  <a:latin typeface="Cambria Math" panose="02040503050406030204" pitchFamily="18" charset="0"/>
                                </a:rPr>
                                <m:t>1</m:t>
                              </m:r>
                            </m:e>
                          </m:mr>
                        </m:m>
                        <m:r>
                          <a:rPr lang="en-ZA" sz="2400" b="0" i="1" smtClean="0">
                            <a:solidFill>
                              <a:srgbClr val="FF0000"/>
                            </a:solidFill>
                            <a:latin typeface="Cambria Math" panose="02040503050406030204" pitchFamily="18" charset="0"/>
                          </a:rPr>
                          <m:t>   </m:t>
                        </m:r>
                        <m:m>
                          <m:mPr>
                            <m:mcs>
                              <m:mc>
                                <m:mcPr>
                                  <m:count m:val="2"/>
                                  <m:mcJc m:val="center"/>
                                </m:mcPr>
                              </m:mc>
                            </m:mcs>
                            <m:ctrlPr>
                              <a:rPr lang="en-ZA" sz="2400" b="0" i="1" smtClean="0">
                                <a:solidFill>
                                  <a:srgbClr val="FF0000"/>
                                </a:solidFill>
                                <a:latin typeface="Cambria Math" panose="02040503050406030204" pitchFamily="18" charset="0"/>
                              </a:rPr>
                            </m:ctrlPr>
                          </m:mPr>
                          <m:mr>
                            <m:e>
                              <m:r>
                                <m:rPr>
                                  <m:brk m:alnAt="7"/>
                                </m:rPr>
                                <a:rPr lang="en-ZA" sz="2400" b="0" i="1" smtClean="0">
                                  <a:solidFill>
                                    <a:srgbClr val="FF0000"/>
                                  </a:solidFill>
                                  <a:latin typeface="Cambria Math" panose="02040503050406030204" pitchFamily="18" charset="0"/>
                                </a:rPr>
                                <m:t>4</m:t>
                              </m:r>
                            </m:e>
                            <m:e>
                              <m:r>
                                <a:rPr lang="en-ZA" sz="2400" b="0" i="1" smtClean="0">
                                  <a:solidFill>
                                    <a:srgbClr val="FF0000"/>
                                  </a:solidFill>
                                  <a:latin typeface="Cambria Math" panose="02040503050406030204" pitchFamily="18" charset="0"/>
                                </a:rPr>
                                <m:t>5</m:t>
                              </m:r>
                            </m:e>
                          </m:mr>
                          <m:mr>
                            <m:e>
                              <m:r>
                                <a:rPr lang="en-ZA" sz="2400" b="0" i="1" smtClean="0">
                                  <a:solidFill>
                                    <a:srgbClr val="FF0000"/>
                                  </a:solidFill>
                                  <a:latin typeface="Cambria Math" panose="02040503050406030204" pitchFamily="18" charset="0"/>
                                </a:rPr>
                                <m:t>3</m:t>
                              </m:r>
                            </m:e>
                            <m:e>
                              <m:r>
                                <a:rPr lang="en-ZA" sz="2400" b="0" i="1" smtClean="0">
                                  <a:solidFill>
                                    <a:srgbClr val="FF0000"/>
                                  </a:solidFill>
                                  <a:latin typeface="Cambria Math" panose="02040503050406030204" pitchFamily="18" charset="0"/>
                                </a:rPr>
                                <m:t>4</m:t>
                              </m:r>
                            </m:e>
                          </m:mr>
                        </m:m>
                      </m:e>
                    </m:d>
                    <m:r>
                      <a:rPr lang="en-ZA" sz="2400" b="0" i="1" smtClean="0">
                        <a:solidFill>
                          <a:srgbClr val="FF0000"/>
                        </a:solidFill>
                        <a:latin typeface="Cambria Math" panose="02040503050406030204" pitchFamily="18" charset="0"/>
                      </a:rPr>
                      <m:t>      </m:t>
                    </m:r>
                    <m:m>
                      <m:mPr>
                        <m:mcs>
                          <m:mc>
                            <m:mcPr>
                              <m:count m:val="1"/>
                              <m:mcJc m:val="center"/>
                            </m:mcPr>
                          </m:mc>
                        </m:mcs>
                        <m:ctrlPr>
                          <a:rPr lang="en-ZA" sz="2400" b="1" i="1" smtClean="0">
                            <a:solidFill>
                              <a:schemeClr val="accent5">
                                <a:lumMod val="75000"/>
                              </a:schemeClr>
                            </a:solidFill>
                            <a:latin typeface="Cambria Math" panose="02040503050406030204" pitchFamily="18" charset="0"/>
                          </a:rPr>
                        </m:ctrlPr>
                      </m:mPr>
                      <m:mr>
                        <m:e>
                          <m:r>
                            <m:rPr>
                              <m:brk m:alnAt="7"/>
                            </m:rPr>
                            <a:rPr lang="en-ZA" sz="2400" b="1" i="1" smtClean="0">
                              <a:solidFill>
                                <a:schemeClr val="accent5">
                                  <a:lumMod val="75000"/>
                                </a:schemeClr>
                              </a:solidFill>
                              <a:latin typeface="Cambria Math" panose="02040503050406030204" pitchFamily="18" charset="0"/>
                            </a:rPr>
                            <m:t>𝑿</m:t>
                          </m:r>
                        </m:e>
                      </m:mr>
                      <m:mr>
                        <m:e>
                          <m:r>
                            <a:rPr lang="en-ZA" sz="2400" b="1" i="1" smtClean="0">
                              <a:solidFill>
                                <a:schemeClr val="accent5">
                                  <a:lumMod val="75000"/>
                                </a:schemeClr>
                              </a:solidFill>
                              <a:latin typeface="Cambria Math" panose="02040503050406030204" pitchFamily="18" charset="0"/>
                            </a:rPr>
                            <m:t>𝒀</m:t>
                          </m:r>
                        </m:e>
                      </m:mr>
                    </m:m>
                  </m:oMath>
                </a14:m>
                <a:r>
                  <a:rPr lang="en-ZA" sz="2400" b="1" i="0" u="none" strike="noStrike" baseline="0">
                    <a:solidFill>
                      <a:srgbClr val="000000"/>
                    </a:solidFill>
                    <a:latin typeface="Tw Cen MT" panose="020B0602020104020603" pitchFamily="34" charset="0"/>
                  </a:rPr>
                  <a:t>  ,         </a:t>
                </a:r>
                <a14:m>
                  <m:oMath xmlns:m="http://schemas.openxmlformats.org/officeDocument/2006/math">
                    <m:m>
                      <m:mPr>
                        <m:mcs>
                          <m:mc>
                            <m:mcPr>
                              <m:count m:val="1"/>
                              <m:mcJc m:val="center"/>
                            </m:mcPr>
                          </m:mc>
                        </m:mcs>
                        <m:ctrlPr>
                          <a:rPr lang="en-ZA" sz="2400" i="1">
                            <a:solidFill>
                              <a:srgbClr val="FF0000"/>
                            </a:solidFill>
                            <a:latin typeface="Cambria Math" panose="02040503050406030204" pitchFamily="18" charset="0"/>
                          </a:rPr>
                        </m:ctrlPr>
                      </m:mPr>
                      <m:mr>
                        <m:e>
                          <m:r>
                            <m:rPr>
                              <m:brk m:alnAt="7"/>
                            </m:rPr>
                            <a:rPr lang="en-ZA" sz="2400" i="1" smtClean="0">
                              <a:solidFill>
                                <a:srgbClr val="FF0000"/>
                              </a:solidFill>
                              <a:latin typeface="Cambria Math" panose="02040503050406030204" pitchFamily="18" charset="0"/>
                            </a:rPr>
                            <m:t>𝑑</m:t>
                          </m:r>
                          <m:d>
                            <m:dPr>
                              <m:ctrlPr>
                                <a:rPr lang="en-ZA" sz="2400" b="0" i="1" smtClean="0">
                                  <a:solidFill>
                                    <a:srgbClr val="FF0000"/>
                                  </a:solidFill>
                                  <a:latin typeface="Cambria Math" panose="02040503050406030204" pitchFamily="18" charset="0"/>
                                </a:rPr>
                              </m:ctrlPr>
                            </m:dPr>
                            <m:e>
                              <m:r>
                                <m:rPr>
                                  <m:brk m:alnAt="7"/>
                                </m:rPr>
                                <a:rPr lang="en-ZA" sz="2400" b="0" i="1" smtClean="0">
                                  <a:solidFill>
                                    <a:srgbClr val="FF0000"/>
                                  </a:solidFill>
                                  <a:latin typeface="Cambria Math" panose="02040503050406030204" pitchFamily="18" charset="0"/>
                                </a:rPr>
                                <m:t>𝐶</m:t>
                              </m:r>
                              <m:r>
                                <a:rPr lang="en-ZA" sz="2400" b="0" i="1" smtClean="0">
                                  <a:solidFill>
                                    <a:srgbClr val="FF0000"/>
                                  </a:solidFill>
                                  <a:latin typeface="Cambria Math" panose="02040503050406030204" pitchFamily="18" charset="0"/>
                                </a:rPr>
                                <m:t>;</m:t>
                              </m:r>
                              <m:sSub>
                                <m:sSubPr>
                                  <m:ctrlPr>
                                    <a:rPr lang="en-ZA" sz="2400" b="0" i="1" smtClean="0">
                                      <a:solidFill>
                                        <a:srgbClr val="FF0000"/>
                                      </a:solidFill>
                                      <a:latin typeface="Cambria Math" panose="02040503050406030204" pitchFamily="18" charset="0"/>
                                    </a:rPr>
                                  </m:ctrlPr>
                                </m:sSubPr>
                                <m:e>
                                  <m:r>
                                    <a:rPr lang="en-ZA" sz="2400" b="0" i="1" smtClean="0">
                                      <a:solidFill>
                                        <a:srgbClr val="FF0000"/>
                                      </a:solidFill>
                                      <a:latin typeface="Cambria Math" panose="02040503050406030204" pitchFamily="18" charset="0"/>
                                    </a:rPr>
                                    <m:t>𝑐</m:t>
                                  </m:r>
                                </m:e>
                                <m:sub>
                                  <m:r>
                                    <a:rPr lang="en-ZA" sz="2400" b="0" i="1" smtClean="0">
                                      <a:solidFill>
                                        <a:srgbClr val="FF0000"/>
                                      </a:solidFill>
                                      <a:latin typeface="Cambria Math" panose="02040503050406030204" pitchFamily="18" charset="0"/>
                                    </a:rPr>
                                    <m:t>1</m:t>
                                  </m:r>
                                </m:sub>
                              </m:sSub>
                            </m:e>
                          </m:d>
                          <m:r>
                            <m:rPr>
                              <m:brk m:alnAt="7"/>
                            </m:rPr>
                            <a:rPr lang="en-ZA" sz="2400" i="1">
                              <a:solidFill>
                                <a:srgbClr val="FF0000"/>
                              </a:solidFill>
                              <a:latin typeface="Cambria Math" panose="02040503050406030204" pitchFamily="18" charset="0"/>
                            </a:rPr>
                            <m:t>=</m:t>
                          </m:r>
                          <m:rad>
                            <m:radPr>
                              <m:degHide m:val="on"/>
                              <m:ctrlPr>
                                <a:rPr lang="en-ZA" sz="2400" i="1" smtClean="0">
                                  <a:solidFill>
                                    <a:srgbClr val="FF0000"/>
                                  </a:solidFill>
                                  <a:latin typeface="Cambria Math" panose="02040503050406030204" pitchFamily="18" charset="0"/>
                                </a:rPr>
                              </m:ctrlPr>
                            </m:radPr>
                            <m:deg/>
                            <m:e>
                              <m:sSup>
                                <m:sSupPr>
                                  <m:ctrlPr>
                                    <a:rPr lang="en-ZA" sz="2400" i="1" smtClean="0">
                                      <a:solidFill>
                                        <a:srgbClr val="FF0000"/>
                                      </a:solidFill>
                                      <a:latin typeface="Cambria Math" panose="02040503050406030204" pitchFamily="18" charset="0"/>
                                    </a:rPr>
                                  </m:ctrlPr>
                                </m:sSupPr>
                                <m:e>
                                  <m:d>
                                    <m:dPr>
                                      <m:ctrlPr>
                                        <a:rPr lang="en-ZA" sz="2400" b="0" i="1" smtClean="0">
                                          <a:solidFill>
                                            <a:srgbClr val="FF0000"/>
                                          </a:solidFill>
                                          <a:latin typeface="Cambria Math" panose="02040503050406030204" pitchFamily="18" charset="0"/>
                                        </a:rPr>
                                      </m:ctrlPr>
                                    </m:dPr>
                                    <m:e>
                                      <m:r>
                                        <a:rPr lang="en-ZA" sz="2400" b="0" i="1" smtClean="0">
                                          <a:solidFill>
                                            <a:srgbClr val="FF0000"/>
                                          </a:solidFill>
                                          <a:latin typeface="Cambria Math" panose="02040503050406030204" pitchFamily="18" charset="0"/>
                                        </a:rPr>
                                        <m:t>4−1</m:t>
                                      </m:r>
                                    </m:e>
                                  </m:d>
                                </m:e>
                                <m:sup>
                                  <m:r>
                                    <a:rPr lang="en-ZA" sz="2400" b="0" i="1" smtClean="0">
                                      <a:solidFill>
                                        <a:srgbClr val="FF0000"/>
                                      </a:solidFill>
                                      <a:latin typeface="Cambria Math" panose="02040503050406030204" pitchFamily="18" charset="0"/>
                                    </a:rPr>
                                    <m:t>2</m:t>
                                  </m:r>
                                </m:sup>
                              </m:sSup>
                              <m:r>
                                <a:rPr lang="en-ZA" sz="2400" b="0" i="1" smtClean="0">
                                  <a:solidFill>
                                    <a:srgbClr val="FF0000"/>
                                  </a:solidFill>
                                  <a:latin typeface="Cambria Math" panose="02040503050406030204" pitchFamily="18" charset="0"/>
                                </a:rPr>
                                <m:t>+</m:t>
                              </m:r>
                              <m:sSup>
                                <m:sSupPr>
                                  <m:ctrlPr>
                                    <a:rPr lang="en-ZA" sz="2400" i="1">
                                      <a:solidFill>
                                        <a:srgbClr val="FF0000"/>
                                      </a:solidFill>
                                      <a:latin typeface="Cambria Math" panose="02040503050406030204" pitchFamily="18" charset="0"/>
                                    </a:rPr>
                                  </m:ctrlPr>
                                </m:sSupPr>
                                <m:e>
                                  <m:d>
                                    <m:dPr>
                                      <m:ctrlPr>
                                        <a:rPr lang="en-ZA" sz="2400" b="0" i="1" smtClean="0">
                                          <a:solidFill>
                                            <a:srgbClr val="FF0000"/>
                                          </a:solidFill>
                                          <a:latin typeface="Cambria Math" panose="02040503050406030204" pitchFamily="18" charset="0"/>
                                        </a:rPr>
                                      </m:ctrlPr>
                                    </m:dPr>
                                    <m:e>
                                      <m:r>
                                        <a:rPr lang="en-ZA" sz="2400" b="0" i="1" smtClean="0">
                                          <a:solidFill>
                                            <a:srgbClr val="FF0000"/>
                                          </a:solidFill>
                                          <a:latin typeface="Cambria Math" panose="02040503050406030204" pitchFamily="18" charset="0"/>
                                        </a:rPr>
                                        <m:t>3</m:t>
                                      </m:r>
                                      <m:r>
                                        <a:rPr lang="en-ZA" sz="2400" i="1">
                                          <a:solidFill>
                                            <a:srgbClr val="FF0000"/>
                                          </a:solidFill>
                                          <a:latin typeface="Cambria Math" panose="02040503050406030204" pitchFamily="18" charset="0"/>
                                        </a:rPr>
                                        <m:t>−1</m:t>
                                      </m:r>
                                    </m:e>
                                  </m:d>
                                </m:e>
                                <m:sup>
                                  <m:r>
                                    <a:rPr lang="en-ZA" sz="2400" i="1">
                                      <a:solidFill>
                                        <a:srgbClr val="FF0000"/>
                                      </a:solidFill>
                                      <a:latin typeface="Cambria Math" panose="02040503050406030204" pitchFamily="18" charset="0"/>
                                    </a:rPr>
                                    <m:t>2</m:t>
                                  </m:r>
                                </m:sup>
                              </m:sSup>
                            </m:e>
                          </m:rad>
                          <m:r>
                            <m:rPr>
                              <m:brk m:alnAt="7"/>
                            </m:rPr>
                            <a:rPr lang="en-ZA" sz="2400" b="0" i="1" smtClean="0">
                              <a:solidFill>
                                <a:srgbClr val="FF0000"/>
                              </a:solidFill>
                              <a:latin typeface="Cambria Math" panose="02040503050406030204" pitchFamily="18" charset="0"/>
                            </a:rPr>
                            <m:t>=</m:t>
                          </m:r>
                          <m:r>
                            <a:rPr lang="en-ZA" sz="2400" b="0" i="1" smtClean="0">
                              <a:solidFill>
                                <a:srgbClr val="FF0000"/>
                              </a:solidFill>
                              <a:latin typeface="Cambria Math" panose="02040503050406030204" pitchFamily="18" charset="0"/>
                            </a:rPr>
                            <m:t>3.61</m:t>
                          </m:r>
                        </m:e>
                      </m:mr>
                      <m:mr>
                        <m:e>
                          <m:r>
                            <m:rPr>
                              <m:brk m:alnAt="7"/>
                            </m:rPr>
                            <a:rPr lang="en-ZA" sz="2400" i="1">
                              <a:solidFill>
                                <a:srgbClr val="FF0000"/>
                              </a:solidFill>
                              <a:latin typeface="Cambria Math" panose="02040503050406030204" pitchFamily="18" charset="0"/>
                            </a:rPr>
                            <m:t>𝑑</m:t>
                          </m:r>
                          <m:d>
                            <m:dPr>
                              <m:ctrlPr>
                                <a:rPr lang="en-ZA" sz="2400" i="1">
                                  <a:solidFill>
                                    <a:srgbClr val="FF0000"/>
                                  </a:solidFill>
                                  <a:latin typeface="Cambria Math" panose="02040503050406030204" pitchFamily="18" charset="0"/>
                                </a:rPr>
                              </m:ctrlPr>
                            </m:dPr>
                            <m:e>
                              <m:r>
                                <m:rPr>
                                  <m:brk m:alnAt="7"/>
                                </m:rPr>
                                <a:rPr lang="en-ZA" sz="2400" i="1">
                                  <a:solidFill>
                                    <a:srgbClr val="FF0000"/>
                                  </a:solidFill>
                                  <a:latin typeface="Cambria Math" panose="02040503050406030204" pitchFamily="18" charset="0"/>
                                </a:rPr>
                                <m:t>𝐶</m:t>
                              </m:r>
                              <m:r>
                                <a:rPr lang="en-ZA" sz="2400" i="1">
                                  <a:solidFill>
                                    <a:srgbClr val="FF0000"/>
                                  </a:solidFill>
                                  <a:latin typeface="Cambria Math" panose="02040503050406030204" pitchFamily="18" charset="0"/>
                                </a:rPr>
                                <m:t>;</m:t>
                              </m:r>
                              <m:sSub>
                                <m:sSubPr>
                                  <m:ctrlPr>
                                    <a:rPr lang="en-ZA" sz="2400" i="1">
                                      <a:solidFill>
                                        <a:srgbClr val="FF0000"/>
                                      </a:solidFill>
                                      <a:latin typeface="Cambria Math" panose="02040503050406030204" pitchFamily="18" charset="0"/>
                                    </a:rPr>
                                  </m:ctrlPr>
                                </m:sSubPr>
                                <m:e>
                                  <m:r>
                                    <a:rPr lang="en-ZA" sz="2400" i="1">
                                      <a:solidFill>
                                        <a:srgbClr val="FF0000"/>
                                      </a:solidFill>
                                      <a:latin typeface="Cambria Math" panose="02040503050406030204" pitchFamily="18" charset="0"/>
                                    </a:rPr>
                                    <m:t>𝑐</m:t>
                                  </m:r>
                                </m:e>
                                <m:sub>
                                  <m:r>
                                    <a:rPr lang="en-ZA" sz="2400" b="0" i="1" smtClean="0">
                                      <a:solidFill>
                                        <a:srgbClr val="FF0000"/>
                                      </a:solidFill>
                                      <a:latin typeface="Cambria Math" panose="02040503050406030204" pitchFamily="18" charset="0"/>
                                    </a:rPr>
                                    <m:t>2</m:t>
                                  </m:r>
                                </m:sub>
                              </m:sSub>
                            </m:e>
                          </m:d>
                          <m:r>
                            <m:rPr>
                              <m:brk m:alnAt="7"/>
                            </m:rPr>
                            <a:rPr lang="en-ZA" sz="2400" i="1">
                              <a:solidFill>
                                <a:srgbClr val="FF0000"/>
                              </a:solidFill>
                              <a:latin typeface="Cambria Math" panose="02040503050406030204" pitchFamily="18" charset="0"/>
                            </a:rPr>
                            <m:t>=</m:t>
                          </m:r>
                          <m:rad>
                            <m:radPr>
                              <m:degHide m:val="on"/>
                              <m:ctrlPr>
                                <a:rPr lang="en-ZA" sz="2400" i="1">
                                  <a:solidFill>
                                    <a:srgbClr val="FF0000"/>
                                  </a:solidFill>
                                  <a:latin typeface="Cambria Math" panose="02040503050406030204" pitchFamily="18" charset="0"/>
                                </a:rPr>
                              </m:ctrlPr>
                            </m:radPr>
                            <m:deg/>
                            <m:e>
                              <m:sSup>
                                <m:sSupPr>
                                  <m:ctrlPr>
                                    <a:rPr lang="en-ZA" sz="2400" i="1">
                                      <a:solidFill>
                                        <a:srgbClr val="FF0000"/>
                                      </a:solidFill>
                                      <a:latin typeface="Cambria Math" panose="02040503050406030204" pitchFamily="18" charset="0"/>
                                    </a:rPr>
                                  </m:ctrlPr>
                                </m:sSupPr>
                                <m:e>
                                  <m:d>
                                    <m:dPr>
                                      <m:ctrlPr>
                                        <a:rPr lang="en-ZA" sz="2400" i="1">
                                          <a:solidFill>
                                            <a:srgbClr val="FF0000"/>
                                          </a:solidFill>
                                          <a:latin typeface="Cambria Math" panose="02040503050406030204" pitchFamily="18" charset="0"/>
                                        </a:rPr>
                                      </m:ctrlPr>
                                    </m:dPr>
                                    <m:e>
                                      <m:r>
                                        <a:rPr lang="en-ZA" sz="2400" i="1">
                                          <a:solidFill>
                                            <a:srgbClr val="FF0000"/>
                                          </a:solidFill>
                                          <a:latin typeface="Cambria Math" panose="02040503050406030204" pitchFamily="18" charset="0"/>
                                        </a:rPr>
                                        <m:t>4−</m:t>
                                      </m:r>
                                      <m:r>
                                        <a:rPr lang="en-ZA" sz="2400" b="0" i="1" smtClean="0">
                                          <a:solidFill>
                                            <a:srgbClr val="FF0000"/>
                                          </a:solidFill>
                                          <a:latin typeface="Cambria Math" panose="02040503050406030204" pitchFamily="18" charset="0"/>
                                        </a:rPr>
                                        <m:t>2</m:t>
                                      </m:r>
                                    </m:e>
                                  </m:d>
                                </m:e>
                                <m:sup>
                                  <m:r>
                                    <a:rPr lang="en-ZA" sz="2400" i="1">
                                      <a:solidFill>
                                        <a:srgbClr val="FF0000"/>
                                      </a:solidFill>
                                      <a:latin typeface="Cambria Math" panose="02040503050406030204" pitchFamily="18" charset="0"/>
                                    </a:rPr>
                                    <m:t>2</m:t>
                                  </m:r>
                                </m:sup>
                              </m:sSup>
                              <m:r>
                                <a:rPr lang="en-ZA" sz="2400" i="1">
                                  <a:solidFill>
                                    <a:srgbClr val="FF0000"/>
                                  </a:solidFill>
                                  <a:latin typeface="Cambria Math" panose="02040503050406030204" pitchFamily="18" charset="0"/>
                                </a:rPr>
                                <m:t>+</m:t>
                              </m:r>
                              <m:sSup>
                                <m:sSupPr>
                                  <m:ctrlPr>
                                    <a:rPr lang="en-ZA" sz="2400" i="1">
                                      <a:solidFill>
                                        <a:srgbClr val="FF0000"/>
                                      </a:solidFill>
                                      <a:latin typeface="Cambria Math" panose="02040503050406030204" pitchFamily="18" charset="0"/>
                                    </a:rPr>
                                  </m:ctrlPr>
                                </m:sSupPr>
                                <m:e>
                                  <m:d>
                                    <m:dPr>
                                      <m:ctrlPr>
                                        <a:rPr lang="en-ZA" sz="2400" i="1">
                                          <a:solidFill>
                                            <a:srgbClr val="FF0000"/>
                                          </a:solidFill>
                                          <a:latin typeface="Cambria Math" panose="02040503050406030204" pitchFamily="18" charset="0"/>
                                        </a:rPr>
                                      </m:ctrlPr>
                                    </m:dPr>
                                    <m:e>
                                      <m:r>
                                        <a:rPr lang="en-ZA" sz="2400" i="1">
                                          <a:solidFill>
                                            <a:srgbClr val="FF0000"/>
                                          </a:solidFill>
                                          <a:latin typeface="Cambria Math" panose="02040503050406030204" pitchFamily="18" charset="0"/>
                                        </a:rPr>
                                        <m:t>3−1</m:t>
                                      </m:r>
                                    </m:e>
                                  </m:d>
                                </m:e>
                                <m:sup>
                                  <m:r>
                                    <a:rPr lang="en-ZA" sz="2400" i="1">
                                      <a:solidFill>
                                        <a:srgbClr val="FF0000"/>
                                      </a:solidFill>
                                      <a:latin typeface="Cambria Math" panose="02040503050406030204" pitchFamily="18" charset="0"/>
                                    </a:rPr>
                                    <m:t>2</m:t>
                                  </m:r>
                                </m:sup>
                              </m:sSup>
                            </m:e>
                          </m:rad>
                          <m:r>
                            <m:rPr>
                              <m:brk m:alnAt="7"/>
                            </m:rPr>
                            <a:rPr lang="en-ZA" sz="2400" i="1">
                              <a:solidFill>
                                <a:srgbClr val="FF0000"/>
                              </a:solidFill>
                              <a:latin typeface="Cambria Math" panose="02040503050406030204" pitchFamily="18" charset="0"/>
                            </a:rPr>
                            <m:t>=</m:t>
                          </m:r>
                          <m:r>
                            <a:rPr lang="en-ZA" sz="2400" b="0" i="1" smtClean="0">
                              <a:solidFill>
                                <a:srgbClr val="FF0000"/>
                              </a:solidFill>
                              <a:latin typeface="Cambria Math" panose="02040503050406030204" pitchFamily="18" charset="0"/>
                            </a:rPr>
                            <m:t>2</m:t>
                          </m:r>
                          <m:r>
                            <a:rPr lang="en-ZA" sz="2400" i="1">
                              <a:solidFill>
                                <a:srgbClr val="FF0000"/>
                              </a:solidFill>
                              <a:latin typeface="Cambria Math" panose="02040503050406030204" pitchFamily="18" charset="0"/>
                            </a:rPr>
                            <m:t>.</m:t>
                          </m:r>
                          <m:r>
                            <a:rPr lang="en-ZA" sz="2400" b="0" i="1" smtClean="0">
                              <a:solidFill>
                                <a:srgbClr val="FF0000"/>
                              </a:solidFill>
                              <a:latin typeface="Cambria Math" panose="02040503050406030204" pitchFamily="18" charset="0"/>
                            </a:rPr>
                            <m:t>83</m:t>
                          </m:r>
                        </m:e>
                      </m:mr>
                    </m:m>
                  </m:oMath>
                </a14:m>
                <a:r>
                  <a:rPr lang="en-ZA" sz="2400" b="1" i="0" u="none" strike="noStrike" baseline="0">
                    <a:solidFill>
                      <a:srgbClr val="000000"/>
                    </a:solidFill>
                    <a:latin typeface="Tw Cen MT" panose="020B0602020104020603" pitchFamily="34" charset="0"/>
                  </a:rPr>
                  <a:t>  </a:t>
                </a:r>
                <a:r>
                  <a:rPr lang="en-ZA" sz="2400" i="0" u="none" strike="noStrike" baseline="0">
                    <a:solidFill>
                      <a:srgbClr val="000000"/>
                    </a:solidFill>
                    <a:latin typeface="Tw Cen MT" panose="020B0602020104020603" pitchFamily="34" charset="0"/>
                  </a:rPr>
                  <a:t>etc.              </a:t>
                </a:r>
              </a:p>
              <a:p>
                <a:r>
                  <a:rPr lang="en-ZA" sz="2400" b="0" i="0" u="none" strike="noStrike" baseline="0">
                    <a:solidFill>
                      <a:srgbClr val="000000"/>
                    </a:solidFill>
                    <a:latin typeface="Tw Cen MT" panose="020B0602020104020603" pitchFamily="34" charset="0"/>
                  </a:rPr>
                  <a:t>Each column in the </a:t>
                </a:r>
                <a:r>
                  <a:rPr lang="en-ZA" sz="2400" i="0" u="none" strike="noStrike" baseline="0">
                    <a:solidFill>
                      <a:srgbClr val="000000"/>
                    </a:solidFill>
                    <a:latin typeface="Tw Cen MT" panose="020B0602020104020603" pitchFamily="34" charset="0"/>
                  </a:rPr>
                  <a:t>distance</a:t>
                </a:r>
                <a:r>
                  <a:rPr lang="en-ZA" sz="2400" b="0" i="0" u="none" strike="noStrike" baseline="0">
                    <a:solidFill>
                      <a:srgbClr val="000000"/>
                    </a:solidFill>
                    <a:latin typeface="Tw Cen MT" panose="020B0602020104020603" pitchFamily="34" charset="0"/>
                  </a:rPr>
                  <a:t> matrix symbolises the object. </a:t>
                </a:r>
              </a:p>
              <a:p>
                <a:r>
                  <a:rPr lang="en-ZA" sz="2400" b="0" i="0" u="none" strike="noStrike" baseline="0">
                    <a:solidFill>
                      <a:srgbClr val="000000"/>
                    </a:solidFill>
                    <a:latin typeface="Tw Cen MT" panose="020B0602020104020603" pitchFamily="34" charset="0"/>
                  </a:rPr>
                  <a:t>The first row of the distance matrix corresponds to the distance of each object to the first centroid and,</a:t>
                </a:r>
              </a:p>
              <a:p>
                <a:r>
                  <a:rPr lang="en-ZA" sz="2400">
                    <a:solidFill>
                      <a:srgbClr val="000000"/>
                    </a:solidFill>
                    <a:latin typeface="Tw Cen MT" panose="020B0602020104020603" pitchFamily="34" charset="0"/>
                  </a:rPr>
                  <a:t>T</a:t>
                </a:r>
                <a:r>
                  <a:rPr lang="en-ZA" sz="2400" b="0" i="0" u="none" strike="noStrike" baseline="0">
                    <a:solidFill>
                      <a:srgbClr val="000000"/>
                    </a:solidFill>
                    <a:latin typeface="Tw Cen MT" panose="020B0602020104020603" pitchFamily="34" charset="0"/>
                  </a:rPr>
                  <a:t>he second row is the distance of each object to the second centroid. </a:t>
                </a:r>
                <a:endParaRPr lang="en-ZA" sz="2400">
                  <a:solidFill>
                    <a:srgbClr val="000000"/>
                  </a:solidFill>
                  <a:latin typeface="Tw Cen MT" panose="020B0602020104020603" pitchFamily="34" charset="0"/>
                </a:endParaRPr>
              </a:p>
              <a:p>
                <a:endParaRPr lang="en-ZA" sz="2400">
                  <a:latin typeface="Tw Cen MT" panose="020B0602020104020603" pitchFamily="34" charset="0"/>
                </a:endParaRPr>
              </a:p>
            </p:txBody>
          </p:sp>
        </mc:Choice>
        <mc:Fallback xmlns="">
          <p:sp>
            <p:nvSpPr>
              <p:cNvPr id="3" name="Content Placeholder 2">
                <a:extLst>
                  <a:ext uri="{FF2B5EF4-FFF2-40B4-BE49-F238E27FC236}">
                    <a16:creationId xmlns:a16="http://schemas.microsoft.com/office/drawing/2014/main" id="{2D8FED9E-B7E8-447C-83F7-505C3163822E}"/>
                  </a:ext>
                </a:extLst>
              </p:cNvPr>
              <p:cNvSpPr>
                <a:spLocks noGrp="1" noRot="1" noChangeAspect="1" noMove="1" noResize="1" noEditPoints="1" noAdjustHandles="1" noChangeArrowheads="1" noChangeShapeType="1" noTextEdit="1"/>
              </p:cNvSpPr>
              <p:nvPr>
                <p:ph idx="1"/>
              </p:nvPr>
            </p:nvSpPr>
            <p:spPr>
              <a:xfrm>
                <a:off x="838200" y="1042738"/>
                <a:ext cx="10712116" cy="5450136"/>
              </a:xfrm>
              <a:blipFill>
                <a:blip r:embed="rId2"/>
                <a:stretch>
                  <a:fillRect l="-911" t="-1566"/>
                </a:stretch>
              </a:blipFill>
            </p:spPr>
            <p:txBody>
              <a:bodyPr/>
              <a:lstStyle/>
              <a:p>
                <a:r>
                  <a:rPr lang="en-US">
                    <a:noFill/>
                  </a:rPr>
                  <a:t> </a:t>
                </a:r>
              </a:p>
            </p:txBody>
          </p:sp>
        </mc:Fallback>
      </mc:AlternateContent>
    </p:spTree>
    <p:extLst>
      <p:ext uri="{BB962C8B-B14F-4D97-AF65-F5344CB8AC3E}">
        <p14:creationId xmlns:p14="http://schemas.microsoft.com/office/powerpoint/2010/main" val="23756769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A24C-5426-4F1D-8881-B42F53133CB7}"/>
              </a:ext>
            </a:extLst>
          </p:cNvPr>
          <p:cNvSpPr>
            <a:spLocks noGrp="1"/>
          </p:cNvSpPr>
          <p:nvPr>
            <p:ph type="title"/>
          </p:nvPr>
        </p:nvSpPr>
        <p:spPr>
          <a:xfrm>
            <a:off x="838201" y="365126"/>
            <a:ext cx="8963526" cy="597400"/>
          </a:xfrm>
        </p:spPr>
        <p:txBody>
          <a:bodyPr>
            <a:normAutofit/>
          </a:bodyPr>
          <a:lstStyle/>
          <a:p>
            <a:pPr algn="ctr"/>
            <a:r>
              <a:rPr lang="en-ZA" sz="3600" b="1" strike="noStrike" baseline="0">
                <a:solidFill>
                  <a:srgbClr val="000000"/>
                </a:solidFill>
                <a:latin typeface="Tw Cen MT" panose="020B0602020104020603" pitchFamily="34" charset="0"/>
              </a:rPr>
              <a:t>Iteration-0 (Continued)</a:t>
            </a:r>
            <a:endParaRPr lang="en-ZA" sz="36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09FC69-C080-42D0-B95B-8824D91D2E26}"/>
                  </a:ext>
                </a:extLst>
              </p:cNvPr>
              <p:cNvSpPr>
                <a:spLocks noGrp="1"/>
              </p:cNvSpPr>
              <p:nvPr>
                <p:ph idx="1"/>
              </p:nvPr>
            </p:nvSpPr>
            <p:spPr>
              <a:xfrm>
                <a:off x="838200" y="1138990"/>
                <a:ext cx="10598624" cy="5149515"/>
              </a:xfrm>
            </p:spPr>
            <p:txBody>
              <a:bodyPr>
                <a:normAutofit/>
              </a:bodyPr>
              <a:lstStyle/>
              <a:p>
                <a:pPr marL="0" indent="0" algn="l">
                  <a:buNone/>
                </a:pPr>
                <a:r>
                  <a:rPr lang="en-ZA" sz="2400" b="1" i="1" strike="noStrike" baseline="0">
                    <a:solidFill>
                      <a:srgbClr val="000000"/>
                    </a:solidFill>
                    <a:latin typeface="Tw Cen MT" panose="020B0602020104020603" pitchFamily="34" charset="0"/>
                  </a:rPr>
                  <a:t>3. </a:t>
                </a:r>
                <a:r>
                  <a:rPr lang="en-ZA" sz="2400" b="1" i="1" u="sng" strike="noStrike" baseline="0">
                    <a:solidFill>
                      <a:srgbClr val="000000"/>
                    </a:solidFill>
                    <a:latin typeface="Tw Cen MT" panose="020B0602020104020603" pitchFamily="34" charset="0"/>
                  </a:rPr>
                  <a:t>Objects Clustering:</a:t>
                </a:r>
                <a:endParaRPr lang="en-ZA" sz="2400" b="0" i="0" u="none" strike="noStrike" baseline="0">
                  <a:solidFill>
                    <a:srgbClr val="000000"/>
                  </a:solidFill>
                  <a:latin typeface="Tw Cen MT" panose="020B0602020104020603" pitchFamily="34" charset="0"/>
                </a:endParaRPr>
              </a:p>
              <a:p>
                <a:r>
                  <a:rPr lang="en-ZA" sz="2400" b="0" i="0" u="none" strike="noStrike" baseline="0">
                    <a:solidFill>
                      <a:srgbClr val="000000"/>
                    </a:solidFill>
                    <a:latin typeface="Tw Cen MT" panose="020B0602020104020603" pitchFamily="34" charset="0"/>
                  </a:rPr>
                  <a:t>We assign each object based on the minimum distance. </a:t>
                </a:r>
              </a:p>
              <a:p>
                <a:r>
                  <a:rPr lang="en-ZA" sz="2400" b="0" i="0" u="none" strike="noStrike" baseline="0">
                    <a:solidFill>
                      <a:srgbClr val="000000"/>
                    </a:solidFill>
                    <a:latin typeface="Tw Cen MT" panose="020B0602020104020603" pitchFamily="34" charset="0"/>
                  </a:rPr>
                  <a:t>The element of Group matrix below is 1 if and only if the object is assigned to that group. </a:t>
                </a:r>
                <a:endParaRPr lang="en-ZA" sz="2400" i="1">
                  <a:solidFill>
                    <a:srgbClr val="FF0000"/>
                  </a:solidFill>
                  <a:latin typeface="Tw Cen MT" panose="020B0602020104020603" pitchFamily="34" charset="0"/>
                </a:endParaRPr>
              </a:p>
              <a:p>
                <a:endParaRPr lang="en-ZA" sz="2400" i="1">
                  <a:solidFill>
                    <a:srgbClr val="FF0000"/>
                  </a:solidFill>
                  <a:latin typeface="Tw Cen MT" panose="020B0602020104020603" pitchFamily="34" charset="0"/>
                </a:endParaRPr>
              </a:p>
              <a:p>
                <a:pPr marL="0" indent="0">
                  <a:buNone/>
                </a:pPr>
                <a14:m>
                  <m:oMathPara xmlns:m="http://schemas.openxmlformats.org/officeDocument/2006/math">
                    <m:oMathParaPr>
                      <m:jc m:val="centerGroup"/>
                    </m:oMathParaPr>
                    <m:oMath xmlns:m="http://schemas.openxmlformats.org/officeDocument/2006/math">
                      <m:sSup>
                        <m:sSupPr>
                          <m:ctrlPr>
                            <a:rPr lang="en-ZA" sz="2400" i="1">
                              <a:solidFill>
                                <a:srgbClr val="FF0000"/>
                              </a:solidFill>
                              <a:latin typeface="Cambria Math" panose="02040503050406030204" pitchFamily="18" charset="0"/>
                            </a:rPr>
                          </m:ctrlPr>
                        </m:sSupPr>
                        <m:e>
                          <m:r>
                            <a:rPr lang="en-ZA" sz="2400" i="1">
                              <a:solidFill>
                                <a:srgbClr val="FF0000"/>
                              </a:solidFill>
                              <a:latin typeface="Cambria Math" panose="02040503050406030204" pitchFamily="18" charset="0"/>
                            </a:rPr>
                            <m:t>𝐷</m:t>
                          </m:r>
                        </m:e>
                        <m:sup>
                          <m:r>
                            <a:rPr lang="en-ZA" sz="2400" i="1">
                              <a:solidFill>
                                <a:srgbClr val="FF0000"/>
                              </a:solidFill>
                              <a:latin typeface="Cambria Math" panose="02040503050406030204" pitchFamily="18" charset="0"/>
                            </a:rPr>
                            <m:t>0</m:t>
                          </m:r>
                        </m:sup>
                      </m:sSup>
                      <m:r>
                        <a:rPr lang="en-ZA" sz="2400" i="1">
                          <a:solidFill>
                            <a:srgbClr val="FF0000"/>
                          </a:solidFill>
                          <a:latin typeface="Cambria Math" panose="02040503050406030204" pitchFamily="18" charset="0"/>
                        </a:rPr>
                        <m:t>=</m:t>
                      </m:r>
                      <m:d>
                        <m:dPr>
                          <m:begChr m:val="["/>
                          <m:endChr m:val="]"/>
                          <m:ctrlPr>
                            <a:rPr lang="en-ZA" sz="2400" i="1">
                              <a:solidFill>
                                <a:srgbClr val="FF0000"/>
                              </a:solidFill>
                              <a:latin typeface="Cambria Math" panose="02040503050406030204" pitchFamily="18" charset="0"/>
                            </a:rPr>
                          </m:ctrlPr>
                        </m:dPr>
                        <m:e>
                          <m:m>
                            <m:mPr>
                              <m:mcs>
                                <m:mc>
                                  <m:mcPr>
                                    <m:count m:val="2"/>
                                    <m:mcJc m:val="center"/>
                                  </m:mcPr>
                                </m:mc>
                              </m:mcs>
                              <m:ctrlPr>
                                <a:rPr lang="en-ZA" sz="2400" i="1">
                                  <a:solidFill>
                                    <a:srgbClr val="FF0000"/>
                                  </a:solidFill>
                                  <a:latin typeface="Cambria Math" panose="02040503050406030204" pitchFamily="18" charset="0"/>
                                </a:rPr>
                              </m:ctrlPr>
                            </m:mPr>
                            <m:mr>
                              <m:e>
                                <m:r>
                                  <m:rPr>
                                    <m:brk m:alnAt="7"/>
                                  </m:rPr>
                                  <a:rPr lang="en-ZA" sz="2400" i="1">
                                    <a:solidFill>
                                      <a:srgbClr val="FF0000"/>
                                    </a:solidFill>
                                    <a:latin typeface="Cambria Math" panose="02040503050406030204" pitchFamily="18" charset="0"/>
                                  </a:rPr>
                                  <m:t>0</m:t>
                                </m:r>
                              </m:e>
                              <m:e>
                                <m:r>
                                  <a:rPr lang="en-ZA" sz="2400" i="1">
                                    <a:solidFill>
                                      <a:srgbClr val="FF0000"/>
                                    </a:solidFill>
                                    <a:latin typeface="Cambria Math" panose="02040503050406030204" pitchFamily="18" charset="0"/>
                                  </a:rPr>
                                  <m:t>1</m:t>
                                </m:r>
                              </m:e>
                            </m:mr>
                            <m:mr>
                              <m:e>
                                <m:r>
                                  <a:rPr lang="en-ZA" sz="2400" i="1">
                                    <a:solidFill>
                                      <a:srgbClr val="FF0000"/>
                                    </a:solidFill>
                                    <a:latin typeface="Cambria Math" panose="02040503050406030204" pitchFamily="18" charset="0"/>
                                  </a:rPr>
                                  <m:t>1</m:t>
                                </m:r>
                              </m:e>
                              <m:e>
                                <m:r>
                                  <a:rPr lang="en-ZA" sz="2400" i="1">
                                    <a:solidFill>
                                      <a:srgbClr val="FF0000"/>
                                    </a:solidFill>
                                    <a:latin typeface="Cambria Math" panose="02040503050406030204" pitchFamily="18" charset="0"/>
                                  </a:rPr>
                                  <m:t>0</m:t>
                                </m:r>
                              </m:e>
                            </m:mr>
                          </m:m>
                          <m:r>
                            <a:rPr lang="en-ZA" sz="2400" i="1">
                              <a:solidFill>
                                <a:srgbClr val="FF0000"/>
                              </a:solidFill>
                              <a:latin typeface="Cambria Math" panose="02040503050406030204" pitchFamily="18" charset="0"/>
                            </a:rPr>
                            <m:t>   </m:t>
                          </m:r>
                          <m:m>
                            <m:mPr>
                              <m:mcs>
                                <m:mc>
                                  <m:mcPr>
                                    <m:count m:val="2"/>
                                    <m:mcJc m:val="center"/>
                                  </m:mcPr>
                                </m:mc>
                              </m:mcs>
                              <m:ctrlPr>
                                <a:rPr lang="en-ZA" sz="2400" i="1">
                                  <a:solidFill>
                                    <a:srgbClr val="FF0000"/>
                                  </a:solidFill>
                                  <a:latin typeface="Cambria Math" panose="02040503050406030204" pitchFamily="18" charset="0"/>
                                </a:rPr>
                              </m:ctrlPr>
                            </m:mPr>
                            <m:mr>
                              <m:e>
                                <m:r>
                                  <m:rPr>
                                    <m:brk m:alnAt="7"/>
                                  </m:rPr>
                                  <a:rPr lang="en-ZA" sz="2400" i="1">
                                    <a:solidFill>
                                      <a:srgbClr val="FF0000"/>
                                    </a:solidFill>
                                    <a:latin typeface="Cambria Math" panose="02040503050406030204" pitchFamily="18" charset="0"/>
                                  </a:rPr>
                                  <m:t>3</m:t>
                                </m:r>
                                <m:r>
                                  <a:rPr lang="en-ZA" sz="2400" i="1">
                                    <a:solidFill>
                                      <a:srgbClr val="FF0000"/>
                                    </a:solidFill>
                                    <a:latin typeface="Cambria Math" panose="02040503050406030204" pitchFamily="18" charset="0"/>
                                  </a:rPr>
                                  <m:t>.61</m:t>
                                </m:r>
                              </m:e>
                              <m:e>
                                <m:r>
                                  <a:rPr lang="en-ZA" sz="2400" i="1">
                                    <a:solidFill>
                                      <a:srgbClr val="FF0000"/>
                                    </a:solidFill>
                                    <a:latin typeface="Cambria Math" panose="02040503050406030204" pitchFamily="18" charset="0"/>
                                  </a:rPr>
                                  <m:t>5</m:t>
                                </m:r>
                              </m:e>
                            </m:mr>
                            <m:mr>
                              <m:e>
                                <m:r>
                                  <a:rPr lang="en-ZA" sz="2400" i="1">
                                    <a:solidFill>
                                      <a:srgbClr val="FF0000"/>
                                    </a:solidFill>
                                    <a:latin typeface="Cambria Math" panose="02040503050406030204" pitchFamily="18" charset="0"/>
                                  </a:rPr>
                                  <m:t>2.83</m:t>
                                </m:r>
                              </m:e>
                              <m:e>
                                <m:r>
                                  <a:rPr lang="en-ZA" sz="2400" i="1">
                                    <a:solidFill>
                                      <a:srgbClr val="FF0000"/>
                                    </a:solidFill>
                                    <a:latin typeface="Cambria Math" panose="02040503050406030204" pitchFamily="18" charset="0"/>
                                  </a:rPr>
                                  <m:t>4.24</m:t>
                                </m:r>
                              </m:e>
                            </m:mr>
                          </m:m>
                        </m:e>
                      </m:d>
                    </m:oMath>
                  </m:oMathPara>
                </a14:m>
                <a:endParaRPr lang="en-ZA" sz="2400" i="1">
                  <a:solidFill>
                    <a:srgbClr val="FF0000"/>
                  </a:solidFill>
                  <a:latin typeface="Cambria Math" panose="02040503050406030204" pitchFamily="18" charset="0"/>
                </a:endParaRPr>
              </a:p>
              <a:p>
                <a:pPr marL="0" indent="0">
                  <a:buNone/>
                </a:pPr>
                <a:endParaRPr lang="en-ZA" sz="2400" i="1">
                  <a:solidFill>
                    <a:srgbClr val="FF000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ZA" sz="2400" i="1" smtClean="0">
                              <a:solidFill>
                                <a:srgbClr val="FF0000"/>
                              </a:solidFill>
                              <a:latin typeface="Cambria Math" panose="02040503050406030204" pitchFamily="18" charset="0"/>
                            </a:rPr>
                          </m:ctrlPr>
                        </m:sSupPr>
                        <m:e>
                          <m:r>
                            <a:rPr lang="en-ZA" sz="2400" b="0" i="1" smtClean="0">
                              <a:solidFill>
                                <a:srgbClr val="FF0000"/>
                              </a:solidFill>
                              <a:latin typeface="Cambria Math" panose="02040503050406030204" pitchFamily="18" charset="0"/>
                            </a:rPr>
                            <m:t>𝐺</m:t>
                          </m:r>
                        </m:e>
                        <m:sup>
                          <m:r>
                            <a:rPr lang="en-ZA" sz="2400" b="0" i="1" smtClean="0">
                              <a:solidFill>
                                <a:srgbClr val="FF0000"/>
                              </a:solidFill>
                              <a:latin typeface="Cambria Math" panose="02040503050406030204" pitchFamily="18" charset="0"/>
                            </a:rPr>
                            <m:t>0</m:t>
                          </m:r>
                        </m:sup>
                      </m:sSup>
                      <m:r>
                        <a:rPr lang="en-ZA" sz="2400" b="0" i="1" smtClean="0">
                          <a:solidFill>
                            <a:srgbClr val="FF0000"/>
                          </a:solidFill>
                          <a:latin typeface="Cambria Math" panose="02040503050406030204" pitchFamily="18" charset="0"/>
                        </a:rPr>
                        <m:t>=</m:t>
                      </m:r>
                      <m:d>
                        <m:dPr>
                          <m:begChr m:val="["/>
                          <m:endChr m:val="]"/>
                          <m:ctrlPr>
                            <a:rPr lang="en-ZA" sz="2400" b="0" i="1" smtClean="0">
                              <a:solidFill>
                                <a:srgbClr val="FF0000"/>
                              </a:solidFill>
                              <a:latin typeface="Cambria Math" panose="02040503050406030204" pitchFamily="18" charset="0"/>
                            </a:rPr>
                          </m:ctrlPr>
                        </m:dPr>
                        <m:e>
                          <m:m>
                            <m:mPr>
                              <m:mcs>
                                <m:mc>
                                  <m:mcPr>
                                    <m:count m:val="2"/>
                                    <m:mcJc m:val="center"/>
                                  </m:mcPr>
                                </m:mc>
                              </m:mcs>
                              <m:ctrlPr>
                                <a:rPr lang="en-ZA" sz="2400" b="0" i="1" smtClean="0">
                                  <a:solidFill>
                                    <a:srgbClr val="FF0000"/>
                                  </a:solidFill>
                                  <a:latin typeface="Cambria Math" panose="02040503050406030204" pitchFamily="18" charset="0"/>
                                </a:rPr>
                              </m:ctrlPr>
                            </m:mPr>
                            <m:mr>
                              <m:e>
                                <m:r>
                                  <a:rPr lang="en-ZA" sz="2400" b="0" i="1" smtClean="0">
                                    <a:solidFill>
                                      <a:srgbClr val="FF0000"/>
                                    </a:solidFill>
                                    <a:latin typeface="Cambria Math" panose="02040503050406030204" pitchFamily="18" charset="0"/>
                                  </a:rPr>
                                  <m:t>1</m:t>
                                </m:r>
                              </m:e>
                              <m:e>
                                <m:r>
                                  <a:rPr lang="en-ZA" sz="2400" b="0" i="1" smtClean="0">
                                    <a:solidFill>
                                      <a:srgbClr val="FF0000"/>
                                    </a:solidFill>
                                    <a:latin typeface="Cambria Math" panose="02040503050406030204" pitchFamily="18" charset="0"/>
                                  </a:rPr>
                                  <m:t>0</m:t>
                                </m:r>
                              </m:e>
                            </m:mr>
                            <m:mr>
                              <m:e>
                                <m:r>
                                  <a:rPr lang="en-ZA" sz="2400" b="0" i="1" smtClean="0">
                                    <a:solidFill>
                                      <a:srgbClr val="FF0000"/>
                                    </a:solidFill>
                                    <a:latin typeface="Cambria Math" panose="02040503050406030204" pitchFamily="18" charset="0"/>
                                  </a:rPr>
                                  <m:t>0</m:t>
                                </m:r>
                              </m:e>
                              <m:e>
                                <m:r>
                                  <a:rPr lang="en-ZA" sz="2400" b="0" i="1" smtClean="0">
                                    <a:solidFill>
                                      <a:srgbClr val="FF0000"/>
                                    </a:solidFill>
                                    <a:latin typeface="Cambria Math" panose="02040503050406030204" pitchFamily="18" charset="0"/>
                                  </a:rPr>
                                  <m:t>1</m:t>
                                </m:r>
                              </m:e>
                            </m:mr>
                          </m:m>
                          <m:r>
                            <a:rPr lang="en-ZA" sz="2400" b="0" i="1" smtClean="0">
                              <a:solidFill>
                                <a:srgbClr val="FF0000"/>
                              </a:solidFill>
                              <a:latin typeface="Cambria Math" panose="02040503050406030204" pitchFamily="18" charset="0"/>
                            </a:rPr>
                            <m:t>   </m:t>
                          </m:r>
                          <m:m>
                            <m:mPr>
                              <m:mcs>
                                <m:mc>
                                  <m:mcPr>
                                    <m:count m:val="2"/>
                                    <m:mcJc m:val="center"/>
                                  </m:mcPr>
                                </m:mc>
                              </m:mcs>
                              <m:ctrlPr>
                                <a:rPr lang="en-ZA" sz="2400" b="0" i="1" smtClean="0">
                                  <a:solidFill>
                                    <a:srgbClr val="FF0000"/>
                                  </a:solidFill>
                                  <a:latin typeface="Cambria Math" panose="02040503050406030204" pitchFamily="18" charset="0"/>
                                </a:rPr>
                              </m:ctrlPr>
                            </m:mPr>
                            <m:mr>
                              <m:e>
                                <m:r>
                                  <m:rPr>
                                    <m:brk m:alnAt="7"/>
                                  </m:rPr>
                                  <a:rPr lang="en-ZA" sz="2400" b="0" i="1" smtClean="0">
                                    <a:solidFill>
                                      <a:srgbClr val="FF0000"/>
                                    </a:solidFill>
                                    <a:latin typeface="Cambria Math" panose="02040503050406030204" pitchFamily="18" charset="0"/>
                                  </a:rPr>
                                  <m:t>0</m:t>
                                </m:r>
                              </m:e>
                              <m:e>
                                <m:r>
                                  <a:rPr lang="en-ZA" sz="2400" b="0" i="1" smtClean="0">
                                    <a:solidFill>
                                      <a:srgbClr val="FF0000"/>
                                    </a:solidFill>
                                    <a:latin typeface="Cambria Math" panose="02040503050406030204" pitchFamily="18" charset="0"/>
                                  </a:rPr>
                                  <m:t>0</m:t>
                                </m:r>
                              </m:e>
                            </m:mr>
                            <m:mr>
                              <m:e>
                                <m:r>
                                  <a:rPr lang="en-ZA" sz="2400" b="0" i="1" smtClean="0">
                                    <a:solidFill>
                                      <a:srgbClr val="FF0000"/>
                                    </a:solidFill>
                                    <a:latin typeface="Cambria Math" panose="02040503050406030204" pitchFamily="18" charset="0"/>
                                  </a:rPr>
                                  <m:t>1</m:t>
                                </m:r>
                              </m:e>
                              <m:e>
                                <m:r>
                                  <a:rPr lang="en-ZA" sz="2400" b="0" i="1" smtClean="0">
                                    <a:solidFill>
                                      <a:srgbClr val="FF0000"/>
                                    </a:solidFill>
                                    <a:latin typeface="Cambria Math" panose="02040503050406030204" pitchFamily="18" charset="0"/>
                                  </a:rPr>
                                  <m:t>1</m:t>
                                </m:r>
                              </m:e>
                            </m:mr>
                          </m:m>
                        </m:e>
                      </m:d>
                      <m:r>
                        <a:rPr lang="en-ZA" sz="2400" b="0" i="1" smtClean="0">
                          <a:solidFill>
                            <a:srgbClr val="FF0000"/>
                          </a:solidFill>
                          <a:latin typeface="Cambria Math" panose="02040503050406030204" pitchFamily="18" charset="0"/>
                        </a:rPr>
                        <m:t>      </m:t>
                      </m:r>
                      <m:m>
                        <m:mPr>
                          <m:mcs>
                            <m:mc>
                              <m:mcPr>
                                <m:count m:val="1"/>
                                <m:mcJc m:val="center"/>
                              </m:mcPr>
                            </m:mc>
                          </m:mcs>
                          <m:ctrlPr>
                            <a:rPr lang="en-ZA" sz="2400" b="0" i="1" smtClean="0">
                              <a:solidFill>
                                <a:srgbClr val="FF0000"/>
                              </a:solidFill>
                              <a:latin typeface="Cambria Math" panose="02040503050406030204" pitchFamily="18" charset="0"/>
                            </a:rPr>
                          </m:ctrlPr>
                        </m:mPr>
                        <m:mr>
                          <m:e>
                            <m:r>
                              <m:rPr>
                                <m:brk m:alnAt="7"/>
                              </m:rPr>
                              <a:rPr lang="en-ZA" sz="2400" b="0" i="1" smtClean="0">
                                <a:solidFill>
                                  <a:srgbClr val="FF0000"/>
                                </a:solidFill>
                                <a:latin typeface="Cambria Math" panose="02040503050406030204" pitchFamily="18" charset="0"/>
                              </a:rPr>
                              <m:t> </m:t>
                            </m:r>
                            <m:r>
                              <a:rPr lang="en-ZA" sz="2400" b="0" i="1" smtClean="0">
                                <a:solidFill>
                                  <a:srgbClr val="FF0000"/>
                                </a:solidFill>
                                <a:latin typeface="Cambria Math" panose="02040503050406030204" pitchFamily="18" charset="0"/>
                              </a:rPr>
                              <m:t> </m:t>
                            </m:r>
                            <m:r>
                              <a:rPr lang="en-ZA" sz="2400" b="0" i="1" smtClean="0">
                                <a:solidFill>
                                  <a:srgbClr val="FF0000"/>
                                </a:solidFill>
                                <a:latin typeface="Cambria Math" panose="02040503050406030204" pitchFamily="18" charset="0"/>
                              </a:rPr>
                              <m:t>𝑔𝑟𝑜𝑢𝑝</m:t>
                            </m:r>
                            <m:r>
                              <a:rPr lang="en-ZA" sz="2400" b="0" i="1" smtClean="0">
                                <a:solidFill>
                                  <a:srgbClr val="FF0000"/>
                                </a:solidFill>
                                <a:latin typeface="Cambria Math" panose="02040503050406030204" pitchFamily="18" charset="0"/>
                              </a:rPr>
                              <m:t>−1</m:t>
                            </m:r>
                          </m:e>
                        </m:mr>
                        <m:mr>
                          <m:e>
                            <m:r>
                              <a:rPr lang="en-ZA" sz="2400" b="0" i="1" smtClean="0">
                                <a:solidFill>
                                  <a:srgbClr val="FF0000"/>
                                </a:solidFill>
                                <a:latin typeface="Cambria Math" panose="02040503050406030204" pitchFamily="18" charset="0"/>
                              </a:rPr>
                              <m:t>  </m:t>
                            </m:r>
                            <m:r>
                              <a:rPr lang="en-ZA" sz="2400" b="0" i="1" smtClean="0">
                                <a:solidFill>
                                  <a:srgbClr val="FF0000"/>
                                </a:solidFill>
                                <a:latin typeface="Cambria Math" panose="02040503050406030204" pitchFamily="18" charset="0"/>
                              </a:rPr>
                              <m:t>𝑔𝑟𝑜𝑢𝑝</m:t>
                            </m:r>
                            <m:r>
                              <a:rPr lang="en-ZA" sz="2400" b="0" i="1" smtClean="0">
                                <a:solidFill>
                                  <a:srgbClr val="FF0000"/>
                                </a:solidFill>
                                <a:latin typeface="Cambria Math" panose="02040503050406030204" pitchFamily="18" charset="0"/>
                              </a:rPr>
                              <m:t> −2</m:t>
                            </m:r>
                          </m:e>
                        </m:mr>
                      </m:m>
                    </m:oMath>
                  </m:oMathPara>
                </a14:m>
                <a:endParaRPr lang="en-ZA" sz="2400" b="0" i="1">
                  <a:solidFill>
                    <a:srgbClr val="FF0000"/>
                  </a:solidFill>
                  <a:latin typeface="Tw Cen MT" panose="020B0602020104020603" pitchFamily="34" charset="0"/>
                </a:endParaRPr>
              </a:p>
              <a:p>
                <a:pPr marL="0" indent="0">
                  <a:buNone/>
                </a:pPr>
                <a:r>
                  <a:rPr lang="en-ZA" sz="2400" b="0">
                    <a:solidFill>
                      <a:srgbClr val="FF0000"/>
                    </a:solidFill>
                    <a:latin typeface="Tw Cen MT" panose="020B0602020104020603" pitchFamily="34" charset="0"/>
                  </a:rPr>
                  <a:t>                                              </a:t>
                </a:r>
                <a14:m>
                  <m:oMath xmlns:m="http://schemas.openxmlformats.org/officeDocument/2006/math">
                    <m:m>
                      <m:mPr>
                        <m:mcs>
                          <m:mc>
                            <m:mcPr>
                              <m:count m:val="2"/>
                              <m:mcJc m:val="center"/>
                            </m:mcPr>
                          </m:mc>
                        </m:mcs>
                        <m:ctrlPr>
                          <a:rPr lang="en-ZA" sz="2000" b="1" i="1" smtClean="0">
                            <a:solidFill>
                              <a:schemeClr val="accent5">
                                <a:lumMod val="75000"/>
                              </a:schemeClr>
                            </a:solidFill>
                            <a:latin typeface="Cambria Math" panose="02040503050406030204" pitchFamily="18" charset="0"/>
                          </a:rPr>
                        </m:ctrlPr>
                      </m:mPr>
                      <m:mr>
                        <m:e>
                          <m:r>
                            <m:rPr>
                              <m:brk m:alnAt="7"/>
                            </m:rPr>
                            <a:rPr lang="en-ZA" sz="2000" b="1" i="1" smtClean="0">
                              <a:solidFill>
                                <a:schemeClr val="accent5">
                                  <a:lumMod val="75000"/>
                                </a:schemeClr>
                              </a:solidFill>
                              <a:latin typeface="Cambria Math" panose="02040503050406030204" pitchFamily="18" charset="0"/>
                            </a:rPr>
                            <m:t>𝑨</m:t>
                          </m:r>
                        </m:e>
                        <m:e>
                          <m:r>
                            <a:rPr lang="en-ZA" sz="2000" b="1" i="1" smtClean="0">
                              <a:solidFill>
                                <a:schemeClr val="accent5">
                                  <a:lumMod val="75000"/>
                                </a:schemeClr>
                              </a:solidFill>
                              <a:latin typeface="Cambria Math" panose="02040503050406030204" pitchFamily="18" charset="0"/>
                            </a:rPr>
                            <m:t> </m:t>
                          </m:r>
                          <m:r>
                            <a:rPr lang="en-ZA" sz="2000" b="1" i="1" smtClean="0">
                              <a:solidFill>
                                <a:schemeClr val="accent5">
                                  <a:lumMod val="75000"/>
                                </a:schemeClr>
                              </a:solidFill>
                              <a:latin typeface="Cambria Math" panose="02040503050406030204" pitchFamily="18" charset="0"/>
                            </a:rPr>
                            <m:t>𝑩</m:t>
                          </m:r>
                          <m:r>
                            <a:rPr lang="en-ZA" sz="2000" b="1" i="1" smtClean="0">
                              <a:solidFill>
                                <a:schemeClr val="accent5">
                                  <a:lumMod val="75000"/>
                                </a:schemeClr>
                              </a:solidFill>
                              <a:latin typeface="Cambria Math" panose="02040503050406030204" pitchFamily="18" charset="0"/>
                            </a:rPr>
                            <m:t>     </m:t>
                          </m:r>
                          <m:m>
                            <m:mPr>
                              <m:mcs>
                                <m:mc>
                                  <m:mcPr>
                                    <m:count m:val="2"/>
                                    <m:mcJc m:val="center"/>
                                  </m:mcPr>
                                </m:mc>
                              </m:mcs>
                              <m:ctrlPr>
                                <a:rPr lang="en-ZA" sz="2000" b="1" i="1" smtClean="0">
                                  <a:solidFill>
                                    <a:schemeClr val="accent5">
                                      <a:lumMod val="75000"/>
                                    </a:schemeClr>
                                  </a:solidFill>
                                  <a:latin typeface="Cambria Math" panose="02040503050406030204" pitchFamily="18" charset="0"/>
                                </a:rPr>
                              </m:ctrlPr>
                            </m:mPr>
                            <m:mr>
                              <m:e>
                                <m:r>
                                  <m:rPr>
                                    <m:brk m:alnAt="7"/>
                                  </m:rPr>
                                  <a:rPr lang="en-ZA" sz="2000" b="1" i="1" smtClean="0">
                                    <a:solidFill>
                                      <a:schemeClr val="accent5">
                                        <a:lumMod val="75000"/>
                                      </a:schemeClr>
                                    </a:solidFill>
                                    <a:latin typeface="Cambria Math" panose="02040503050406030204" pitchFamily="18" charset="0"/>
                                  </a:rPr>
                                  <m:t>𝑪</m:t>
                                </m:r>
                              </m:e>
                              <m:e>
                                <m:r>
                                  <a:rPr lang="en-ZA" sz="2000" b="1" i="1" smtClean="0">
                                    <a:solidFill>
                                      <a:schemeClr val="accent5">
                                        <a:lumMod val="75000"/>
                                      </a:schemeClr>
                                    </a:solidFill>
                                    <a:latin typeface="Cambria Math" panose="02040503050406030204" pitchFamily="18" charset="0"/>
                                  </a:rPr>
                                  <m:t>  </m:t>
                                </m:r>
                                <m:r>
                                  <a:rPr lang="en-ZA" sz="2000" b="1" i="1" smtClean="0">
                                    <a:solidFill>
                                      <a:schemeClr val="accent5">
                                        <a:lumMod val="75000"/>
                                      </a:schemeClr>
                                    </a:solidFill>
                                    <a:latin typeface="Cambria Math" panose="02040503050406030204" pitchFamily="18" charset="0"/>
                                  </a:rPr>
                                  <m:t>𝑫</m:t>
                                </m:r>
                              </m:e>
                            </m:mr>
                          </m:m>
                        </m:e>
                      </m:mr>
                    </m:m>
                  </m:oMath>
                </a14:m>
                <a:endParaRPr lang="en-ZA" sz="2400" b="1" i="1">
                  <a:solidFill>
                    <a:schemeClr val="accent5">
                      <a:lumMod val="75000"/>
                    </a:schemeClr>
                  </a:solidFill>
                  <a:latin typeface="Tw Cen MT" panose="020B0602020104020603" pitchFamily="34" charset="0"/>
                </a:endParaRPr>
              </a:p>
              <a:p>
                <a:endParaRPr lang="en-ZA" sz="2400" b="0" i="0" u="none" strike="noStrike" baseline="0">
                  <a:solidFill>
                    <a:srgbClr val="000000"/>
                  </a:solidFill>
                  <a:latin typeface="Tw Cen MT" panose="020B0602020104020603" pitchFamily="34" charset="0"/>
                </a:endParaRPr>
              </a:p>
              <a:p>
                <a:endParaRPr lang="en-ZA" sz="3600">
                  <a:latin typeface="Tw Cen MT" panose="020B0602020104020603" pitchFamily="34" charset="0"/>
                </a:endParaRPr>
              </a:p>
            </p:txBody>
          </p:sp>
        </mc:Choice>
        <mc:Fallback xmlns="">
          <p:sp>
            <p:nvSpPr>
              <p:cNvPr id="3" name="Content Placeholder 2">
                <a:extLst>
                  <a:ext uri="{FF2B5EF4-FFF2-40B4-BE49-F238E27FC236}">
                    <a16:creationId xmlns:a16="http://schemas.microsoft.com/office/drawing/2014/main" id="{FF09FC69-C080-42D0-B95B-8824D91D2E26}"/>
                  </a:ext>
                </a:extLst>
              </p:cNvPr>
              <p:cNvSpPr>
                <a:spLocks noGrp="1" noRot="1" noChangeAspect="1" noMove="1" noResize="1" noEditPoints="1" noAdjustHandles="1" noChangeArrowheads="1" noChangeShapeType="1" noTextEdit="1"/>
              </p:cNvSpPr>
              <p:nvPr>
                <p:ph idx="1"/>
              </p:nvPr>
            </p:nvSpPr>
            <p:spPr>
              <a:xfrm>
                <a:off x="838200" y="1138990"/>
                <a:ext cx="10598624" cy="5149515"/>
              </a:xfrm>
              <a:blipFill>
                <a:blip r:embed="rId2"/>
                <a:stretch>
                  <a:fillRect l="-921" t="-1657" r="-921"/>
                </a:stretch>
              </a:blipFill>
            </p:spPr>
            <p:txBody>
              <a:bodyPr/>
              <a:lstStyle/>
              <a:p>
                <a:r>
                  <a:rPr lang="en-US">
                    <a:noFill/>
                  </a:rPr>
                  <a:t> </a:t>
                </a:r>
              </a:p>
            </p:txBody>
          </p:sp>
        </mc:Fallback>
      </mc:AlternateContent>
    </p:spTree>
    <p:extLst>
      <p:ext uri="{BB962C8B-B14F-4D97-AF65-F5344CB8AC3E}">
        <p14:creationId xmlns:p14="http://schemas.microsoft.com/office/powerpoint/2010/main" val="177932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E1B9-1798-4709-AFF9-AED3ABDF81D3}"/>
              </a:ext>
            </a:extLst>
          </p:cNvPr>
          <p:cNvSpPr>
            <a:spLocks noGrp="1"/>
          </p:cNvSpPr>
          <p:nvPr>
            <p:ph type="title"/>
          </p:nvPr>
        </p:nvSpPr>
        <p:spPr>
          <a:xfrm>
            <a:off x="838201" y="365126"/>
            <a:ext cx="8883316" cy="613442"/>
          </a:xfrm>
        </p:spPr>
        <p:txBody>
          <a:bodyPr>
            <a:normAutofit/>
          </a:bodyPr>
          <a:lstStyle/>
          <a:p>
            <a:pPr algn="ctr"/>
            <a:r>
              <a:rPr lang="en-ZA" sz="3600" b="1" i="0" u="none" strike="noStrike" baseline="0">
                <a:solidFill>
                  <a:srgbClr val="000000"/>
                </a:solidFill>
                <a:latin typeface="Tw Cen MT" panose="020B0602020104020603" pitchFamily="34" charset="0"/>
              </a:rPr>
              <a:t>Iteration-1</a:t>
            </a:r>
            <a:endParaRPr lang="en-ZA" sz="3600">
              <a:latin typeface="Tw Cen MT" panose="020B0602020104020603"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E552FC-9982-4F8F-8383-CD1D53E2D53C}"/>
                  </a:ext>
                </a:extLst>
              </p:cNvPr>
              <p:cNvSpPr>
                <a:spLocks noGrp="1"/>
              </p:cNvSpPr>
              <p:nvPr>
                <p:ph sz="half" idx="1"/>
              </p:nvPr>
            </p:nvSpPr>
            <p:spPr>
              <a:xfrm>
                <a:off x="838201" y="978569"/>
                <a:ext cx="10728158" cy="5217544"/>
              </a:xfrm>
            </p:spPr>
            <p:txBody>
              <a:bodyPr>
                <a:normAutofit/>
              </a:bodyPr>
              <a:lstStyle/>
              <a:p>
                <a:pPr marL="0" indent="0">
                  <a:buNone/>
                </a:pPr>
                <a:r>
                  <a:rPr lang="en-ZA" sz="2400" b="1" i="1" strike="noStrike" baseline="0">
                    <a:solidFill>
                      <a:srgbClr val="000000"/>
                    </a:solidFill>
                    <a:latin typeface="Calibri" panose="020F0502020204030204" pitchFamily="34" charset="0"/>
                  </a:rPr>
                  <a:t>4. </a:t>
                </a:r>
                <a:r>
                  <a:rPr lang="en-ZA" sz="2400" b="1" i="1" u="sng" strike="noStrike" baseline="0">
                    <a:solidFill>
                      <a:srgbClr val="000000"/>
                    </a:solidFill>
                    <a:latin typeface="Calibri" panose="020F0502020204030204" pitchFamily="34" charset="0"/>
                  </a:rPr>
                  <a:t>Determine </a:t>
                </a:r>
                <a:r>
                  <a:rPr lang="en-ZA" sz="2400" b="1" i="1" u="sng">
                    <a:solidFill>
                      <a:srgbClr val="000000"/>
                    </a:solidFill>
                    <a:latin typeface="Calibri" panose="020F0502020204030204" pitchFamily="34" charset="0"/>
                  </a:rPr>
                  <a:t>New C</a:t>
                </a:r>
                <a:r>
                  <a:rPr lang="en-ZA" sz="2400" b="1" i="1" u="sng" strike="noStrike" baseline="0">
                    <a:solidFill>
                      <a:srgbClr val="000000"/>
                    </a:solidFill>
                    <a:latin typeface="Calibri" panose="020F0502020204030204" pitchFamily="34" charset="0"/>
                  </a:rPr>
                  <a:t>entroids:</a:t>
                </a:r>
              </a:p>
              <a:p>
                <a:r>
                  <a:rPr lang="en-ZA" sz="2400" b="0" i="0" u="none" strike="noStrike" baseline="0">
                    <a:solidFill>
                      <a:srgbClr val="000000"/>
                    </a:solidFill>
                    <a:latin typeface="Calibri" panose="020F0502020204030204" pitchFamily="34" charset="0"/>
                  </a:rPr>
                  <a:t>We compute the </a:t>
                </a:r>
                <a:r>
                  <a:rPr lang="en-ZA" sz="2400" b="0" i="1" u="sng" strike="noStrike" baseline="0">
                    <a:solidFill>
                      <a:srgbClr val="FF0000"/>
                    </a:solidFill>
                    <a:latin typeface="Calibri" panose="020F0502020204030204" pitchFamily="34" charset="0"/>
                  </a:rPr>
                  <a:t>new centroid </a:t>
                </a:r>
                <a:r>
                  <a:rPr lang="en-ZA" sz="2400" b="0" i="0" u="none" strike="noStrike" baseline="0">
                    <a:solidFill>
                      <a:srgbClr val="000000"/>
                    </a:solidFill>
                    <a:latin typeface="Calibri" panose="020F0502020204030204" pitchFamily="34" charset="0"/>
                  </a:rPr>
                  <a:t>of each group based on these new memberships. </a:t>
                </a:r>
              </a:p>
              <a:p>
                <a:r>
                  <a:rPr lang="en-ZA" sz="2400" b="0" i="0" u="none" strike="noStrike" baseline="0">
                    <a:solidFill>
                      <a:srgbClr val="FF0000"/>
                    </a:solidFill>
                    <a:latin typeface="Calibri" panose="020F0502020204030204" pitchFamily="34" charset="0"/>
                  </a:rPr>
                  <a:t>Group 1 </a:t>
                </a:r>
                <a:r>
                  <a:rPr lang="en-ZA" sz="2400" b="0" i="0" u="none" strike="noStrike" baseline="0">
                    <a:solidFill>
                      <a:srgbClr val="000000"/>
                    </a:solidFill>
                    <a:latin typeface="Calibri" panose="020F0502020204030204" pitchFamily="34" charset="0"/>
                  </a:rPr>
                  <a:t>only has one member thus the centroid </a:t>
                </a:r>
                <a:r>
                  <a:rPr lang="en-ZA" sz="2400" b="0" i="1" strike="noStrike" baseline="0">
                    <a:solidFill>
                      <a:srgbClr val="0070C0"/>
                    </a:solidFill>
                    <a:latin typeface="Calibri" panose="020F0502020204030204" pitchFamily="34" charset="0"/>
                  </a:rPr>
                  <a:t>remains unchanged</a:t>
                </a:r>
                <a:r>
                  <a:rPr lang="en-ZA" sz="2400" b="0" i="0" u="none" strike="noStrike" baseline="0">
                    <a:solidFill>
                      <a:srgbClr val="000000"/>
                    </a:solidFill>
                    <a:latin typeface="Calibri" panose="020F0502020204030204" pitchFamily="34" charset="0"/>
                  </a:rPr>
                  <a:t>; </a:t>
                </a:r>
                <a14:m>
                  <m:oMath xmlns:m="http://schemas.openxmlformats.org/officeDocument/2006/math">
                    <m:sSub>
                      <m:sSubPr>
                        <m:ctrlPr>
                          <a:rPr lang="en-ZA" sz="2400" i="1" smtClean="0">
                            <a:solidFill>
                              <a:srgbClr val="FF0000"/>
                            </a:solidFill>
                            <a:latin typeface="Cambria Math" panose="02040503050406030204" pitchFamily="18" charset="0"/>
                          </a:rPr>
                        </m:ctrlPr>
                      </m:sSubPr>
                      <m:e>
                        <m:r>
                          <a:rPr lang="en-ZA" sz="2400" i="1">
                            <a:solidFill>
                              <a:srgbClr val="FF0000"/>
                            </a:solidFill>
                            <a:latin typeface="Cambria Math" panose="02040503050406030204" pitchFamily="18" charset="0"/>
                          </a:rPr>
                          <m:t>𝑐</m:t>
                        </m:r>
                      </m:e>
                      <m:sub>
                        <m:r>
                          <a:rPr lang="en-ZA" sz="2400" b="0" i="1" smtClean="0">
                            <a:solidFill>
                              <a:srgbClr val="FF0000"/>
                            </a:solidFill>
                            <a:latin typeface="Cambria Math" panose="02040503050406030204" pitchFamily="18" charset="0"/>
                          </a:rPr>
                          <m:t>1</m:t>
                        </m:r>
                      </m:sub>
                    </m:sSub>
                    <m:r>
                      <a:rPr lang="en-ZA" sz="2400" b="0" i="1" smtClean="0">
                        <a:solidFill>
                          <a:srgbClr val="FF0000"/>
                        </a:solidFill>
                        <a:latin typeface="Cambria Math" panose="02040503050406030204" pitchFamily="18" charset="0"/>
                      </a:rPr>
                      <m:t>=</m:t>
                    </m:r>
                    <m:d>
                      <m:dPr>
                        <m:ctrlPr>
                          <a:rPr lang="en-ZA" sz="2400" b="0" i="1" smtClean="0">
                            <a:solidFill>
                              <a:srgbClr val="FF0000"/>
                            </a:solidFill>
                            <a:latin typeface="Cambria Math" panose="02040503050406030204" pitchFamily="18" charset="0"/>
                          </a:rPr>
                        </m:ctrlPr>
                      </m:dPr>
                      <m:e>
                        <m:r>
                          <a:rPr lang="en-ZA" sz="2400" b="0" i="1" smtClean="0">
                            <a:solidFill>
                              <a:srgbClr val="FF0000"/>
                            </a:solidFill>
                            <a:latin typeface="Cambria Math" panose="02040503050406030204" pitchFamily="18" charset="0"/>
                          </a:rPr>
                          <m:t>1;1</m:t>
                        </m:r>
                      </m:e>
                    </m:d>
                  </m:oMath>
                </a14:m>
                <a:r>
                  <a:rPr lang="en-ZA" sz="2400" b="0" i="0" u="none" strike="noStrike" baseline="0">
                    <a:solidFill>
                      <a:srgbClr val="000000"/>
                    </a:solidFill>
                    <a:latin typeface="Calibri" panose="020F0502020204030204" pitchFamily="34" charset="0"/>
                  </a:rPr>
                  <a:t>. </a:t>
                </a:r>
              </a:p>
              <a:p>
                <a:r>
                  <a:rPr lang="en-ZA" sz="2400" b="0" i="0" u="none" strike="noStrike" baseline="0">
                    <a:solidFill>
                      <a:srgbClr val="FF0000"/>
                    </a:solidFill>
                    <a:latin typeface="Calibri" panose="020F0502020204030204" pitchFamily="34" charset="0"/>
                  </a:rPr>
                  <a:t>Group 2 </a:t>
                </a:r>
                <a:r>
                  <a:rPr lang="en-ZA" sz="2400" b="0" i="0" u="none" strike="noStrike" baseline="0">
                    <a:solidFill>
                      <a:srgbClr val="000000"/>
                    </a:solidFill>
                    <a:latin typeface="Calibri" panose="020F0502020204030204" pitchFamily="34" charset="0"/>
                  </a:rPr>
                  <a:t>now has </a:t>
                </a:r>
                <a:r>
                  <a:rPr lang="en-ZA" sz="2400" b="0" i="1" u="none" strike="noStrike" baseline="0">
                    <a:solidFill>
                      <a:srgbClr val="FF0000"/>
                    </a:solidFill>
                    <a:latin typeface="Calibri" panose="020F0502020204030204" pitchFamily="34" charset="0"/>
                  </a:rPr>
                  <a:t>three</a:t>
                </a:r>
                <a:r>
                  <a:rPr lang="en-ZA" sz="2400" b="0" i="0" u="none" strike="noStrike" baseline="0">
                    <a:solidFill>
                      <a:srgbClr val="000000"/>
                    </a:solidFill>
                    <a:latin typeface="Calibri" panose="020F0502020204030204" pitchFamily="34" charset="0"/>
                  </a:rPr>
                  <a:t> members, thus the centroid is the average coordinate among the three members: </a:t>
                </a:r>
              </a:p>
              <a:p>
                <a:endParaRPr lang="en-ZA" sz="2400">
                  <a:solidFill>
                    <a:srgbClr val="000000"/>
                  </a:solidFill>
                  <a:latin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ZA" sz="2400" i="1" smtClean="0">
                              <a:solidFill>
                                <a:srgbClr val="FF0000"/>
                              </a:solidFill>
                              <a:latin typeface="Cambria Math" panose="02040503050406030204" pitchFamily="18" charset="0"/>
                            </a:rPr>
                          </m:ctrlPr>
                        </m:sSubPr>
                        <m:e>
                          <m:r>
                            <a:rPr lang="en-ZA" sz="2400" i="1">
                              <a:solidFill>
                                <a:srgbClr val="FF0000"/>
                              </a:solidFill>
                              <a:latin typeface="Cambria Math" panose="02040503050406030204" pitchFamily="18" charset="0"/>
                            </a:rPr>
                            <m:t>𝑐</m:t>
                          </m:r>
                        </m:e>
                        <m:sub>
                          <m:r>
                            <a:rPr lang="en-ZA" sz="2400" b="0" i="1" smtClean="0">
                              <a:solidFill>
                                <a:srgbClr val="FF0000"/>
                              </a:solidFill>
                              <a:latin typeface="Cambria Math" panose="02040503050406030204" pitchFamily="18" charset="0"/>
                            </a:rPr>
                            <m:t>2</m:t>
                          </m:r>
                        </m:sub>
                      </m:sSub>
                      <m:r>
                        <a:rPr lang="en-ZA" sz="2400" b="0" i="1" smtClean="0">
                          <a:solidFill>
                            <a:srgbClr val="FF0000"/>
                          </a:solidFill>
                          <a:latin typeface="Cambria Math" panose="02040503050406030204" pitchFamily="18" charset="0"/>
                        </a:rPr>
                        <m:t>=</m:t>
                      </m:r>
                      <m:d>
                        <m:dPr>
                          <m:ctrlPr>
                            <a:rPr lang="en-ZA" sz="2400" b="0" i="1" smtClean="0">
                              <a:solidFill>
                                <a:srgbClr val="FF0000"/>
                              </a:solidFill>
                              <a:latin typeface="Cambria Math" panose="02040503050406030204" pitchFamily="18" charset="0"/>
                            </a:rPr>
                          </m:ctrlPr>
                        </m:dPr>
                        <m:e>
                          <m:f>
                            <m:fPr>
                              <m:ctrlPr>
                                <a:rPr lang="en-ZA" sz="2400" b="0" i="1" smtClean="0">
                                  <a:solidFill>
                                    <a:srgbClr val="FF0000"/>
                                  </a:solidFill>
                                  <a:latin typeface="Cambria Math" panose="02040503050406030204" pitchFamily="18" charset="0"/>
                                </a:rPr>
                              </m:ctrlPr>
                            </m:fPr>
                            <m:num>
                              <m:r>
                                <a:rPr lang="en-ZA" sz="2400" b="0" i="1" smtClean="0">
                                  <a:solidFill>
                                    <a:srgbClr val="FF0000"/>
                                  </a:solidFill>
                                  <a:latin typeface="Cambria Math" panose="02040503050406030204" pitchFamily="18" charset="0"/>
                                </a:rPr>
                                <m:t>2+4+5</m:t>
                              </m:r>
                            </m:num>
                            <m:den>
                              <m:r>
                                <a:rPr lang="en-ZA" sz="2400" b="0" i="1" smtClean="0">
                                  <a:solidFill>
                                    <a:srgbClr val="FF0000"/>
                                  </a:solidFill>
                                  <a:latin typeface="Cambria Math" panose="02040503050406030204" pitchFamily="18" charset="0"/>
                                </a:rPr>
                                <m:t>3</m:t>
                              </m:r>
                            </m:den>
                          </m:f>
                          <m:r>
                            <a:rPr lang="en-ZA" sz="2400" b="0" i="1" smtClean="0">
                              <a:solidFill>
                                <a:srgbClr val="FF0000"/>
                              </a:solidFill>
                              <a:latin typeface="Cambria Math" panose="02040503050406030204" pitchFamily="18" charset="0"/>
                            </a:rPr>
                            <m:t>;</m:t>
                          </m:r>
                          <m:f>
                            <m:fPr>
                              <m:ctrlPr>
                                <a:rPr lang="en-ZA" sz="2400" b="0" i="1" smtClean="0">
                                  <a:solidFill>
                                    <a:srgbClr val="FF0000"/>
                                  </a:solidFill>
                                  <a:latin typeface="Cambria Math" panose="02040503050406030204" pitchFamily="18" charset="0"/>
                                </a:rPr>
                              </m:ctrlPr>
                            </m:fPr>
                            <m:num>
                              <m:r>
                                <a:rPr lang="en-ZA" sz="2400" b="0" i="1" smtClean="0">
                                  <a:solidFill>
                                    <a:srgbClr val="FF0000"/>
                                  </a:solidFill>
                                  <a:latin typeface="Cambria Math" panose="02040503050406030204" pitchFamily="18" charset="0"/>
                                </a:rPr>
                                <m:t>1+3+4</m:t>
                              </m:r>
                            </m:num>
                            <m:den>
                              <m:r>
                                <a:rPr lang="en-ZA" sz="2400" b="0" i="1" smtClean="0">
                                  <a:solidFill>
                                    <a:srgbClr val="FF0000"/>
                                  </a:solidFill>
                                  <a:latin typeface="Cambria Math" panose="02040503050406030204" pitchFamily="18" charset="0"/>
                                </a:rPr>
                                <m:t>3</m:t>
                              </m:r>
                            </m:den>
                          </m:f>
                        </m:e>
                      </m:d>
                    </m:oMath>
                  </m:oMathPara>
                </a14:m>
                <a:endParaRPr lang="en-ZA" sz="2400" b="0" i="1">
                  <a:solidFill>
                    <a:srgbClr val="FF000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ZA" sz="2400" b="0" i="1" smtClean="0">
                          <a:solidFill>
                            <a:srgbClr val="FF0000"/>
                          </a:solidFill>
                          <a:latin typeface="Cambria Math" panose="02040503050406030204" pitchFamily="18" charset="0"/>
                        </a:rPr>
                        <m:t>=</m:t>
                      </m:r>
                      <m:d>
                        <m:dPr>
                          <m:ctrlPr>
                            <a:rPr lang="en-ZA" sz="2400" b="0" i="1" smtClean="0">
                              <a:solidFill>
                                <a:srgbClr val="FF0000"/>
                              </a:solidFill>
                              <a:latin typeface="Cambria Math" panose="02040503050406030204" pitchFamily="18" charset="0"/>
                            </a:rPr>
                          </m:ctrlPr>
                        </m:dPr>
                        <m:e>
                          <m:f>
                            <m:fPr>
                              <m:ctrlPr>
                                <a:rPr lang="en-ZA" sz="2400" i="1">
                                  <a:solidFill>
                                    <a:srgbClr val="FF0000"/>
                                  </a:solidFill>
                                  <a:latin typeface="Cambria Math" panose="02040503050406030204" pitchFamily="18" charset="0"/>
                                </a:rPr>
                              </m:ctrlPr>
                            </m:fPr>
                            <m:num>
                              <m:r>
                                <a:rPr lang="en-ZA" sz="2400" i="1">
                                  <a:solidFill>
                                    <a:srgbClr val="FF0000"/>
                                  </a:solidFill>
                                  <a:latin typeface="Cambria Math" panose="02040503050406030204" pitchFamily="18" charset="0"/>
                                </a:rPr>
                                <m:t>11</m:t>
                              </m:r>
                            </m:num>
                            <m:den>
                              <m:r>
                                <a:rPr lang="en-ZA" sz="2400" i="1">
                                  <a:solidFill>
                                    <a:srgbClr val="FF0000"/>
                                  </a:solidFill>
                                  <a:latin typeface="Cambria Math" panose="02040503050406030204" pitchFamily="18" charset="0"/>
                                </a:rPr>
                                <m:t>3</m:t>
                              </m:r>
                            </m:den>
                          </m:f>
                          <m:r>
                            <a:rPr lang="en-ZA" sz="2400" i="1">
                              <a:solidFill>
                                <a:srgbClr val="FF0000"/>
                              </a:solidFill>
                              <a:latin typeface="Cambria Math" panose="02040503050406030204" pitchFamily="18" charset="0"/>
                            </a:rPr>
                            <m:t>;</m:t>
                          </m:r>
                          <m:f>
                            <m:fPr>
                              <m:ctrlPr>
                                <a:rPr lang="en-ZA" sz="2400" i="1">
                                  <a:solidFill>
                                    <a:srgbClr val="FF0000"/>
                                  </a:solidFill>
                                  <a:latin typeface="Cambria Math" panose="02040503050406030204" pitchFamily="18" charset="0"/>
                                </a:rPr>
                              </m:ctrlPr>
                            </m:fPr>
                            <m:num>
                              <m:r>
                                <a:rPr lang="en-ZA" sz="2400" i="1">
                                  <a:solidFill>
                                    <a:srgbClr val="FF0000"/>
                                  </a:solidFill>
                                  <a:latin typeface="Cambria Math" panose="02040503050406030204" pitchFamily="18" charset="0"/>
                                </a:rPr>
                                <m:t>8</m:t>
                              </m:r>
                            </m:num>
                            <m:den>
                              <m:r>
                                <a:rPr lang="en-ZA" sz="2400" i="1">
                                  <a:solidFill>
                                    <a:srgbClr val="FF0000"/>
                                  </a:solidFill>
                                  <a:latin typeface="Cambria Math" panose="02040503050406030204" pitchFamily="18" charset="0"/>
                                </a:rPr>
                                <m:t>3</m:t>
                              </m:r>
                            </m:den>
                          </m:f>
                        </m:e>
                      </m:d>
                    </m:oMath>
                  </m:oMathPara>
                </a14:m>
                <a:endParaRPr lang="en-ZA" sz="2400" b="0" i="0" u="none" strike="noStrike" baseline="0">
                  <a:solidFill>
                    <a:srgbClr val="000000"/>
                  </a:solidFill>
                  <a:latin typeface="Calibri" panose="020F0502020204030204" pitchFamily="34" charset="0"/>
                </a:endParaRPr>
              </a:p>
              <a:p>
                <a:endParaRPr lang="en-ZA" sz="3600"/>
              </a:p>
            </p:txBody>
          </p:sp>
        </mc:Choice>
        <mc:Fallback xmlns="">
          <p:sp>
            <p:nvSpPr>
              <p:cNvPr id="3" name="Content Placeholder 2">
                <a:extLst>
                  <a:ext uri="{FF2B5EF4-FFF2-40B4-BE49-F238E27FC236}">
                    <a16:creationId xmlns:a16="http://schemas.microsoft.com/office/drawing/2014/main" id="{E7E552FC-9982-4F8F-8383-CD1D53E2D53C}"/>
                  </a:ext>
                </a:extLst>
              </p:cNvPr>
              <p:cNvSpPr>
                <a:spLocks noGrp="1" noRot="1" noChangeAspect="1" noMove="1" noResize="1" noEditPoints="1" noAdjustHandles="1" noChangeArrowheads="1" noChangeShapeType="1" noTextEdit="1"/>
              </p:cNvSpPr>
              <p:nvPr>
                <p:ph sz="half" idx="1"/>
              </p:nvPr>
            </p:nvSpPr>
            <p:spPr>
              <a:xfrm>
                <a:off x="838201" y="978569"/>
                <a:ext cx="10728158" cy="5217544"/>
              </a:xfrm>
              <a:blipFill>
                <a:blip r:embed="rId2"/>
                <a:stretch>
                  <a:fillRect l="-910" t="-1637"/>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71691003-8310-4885-8FA6-574E0ADC0EB9}"/>
              </a:ext>
            </a:extLst>
          </p:cNvPr>
          <p:cNvPicPr>
            <a:picLocks noGrp="1" noChangeAspect="1"/>
          </p:cNvPicPr>
          <p:nvPr>
            <p:ph sz="half" idx="2"/>
          </p:nvPr>
        </p:nvPicPr>
        <p:blipFill rotWithShape="1">
          <a:blip r:embed="rId3">
            <a:extLst>
              <a:ext uri="{BEBA8EAE-BF5A-486C-A8C5-ECC9F3942E4B}">
                <a14:imgProps xmlns:a14="http://schemas.microsoft.com/office/drawing/2010/main">
                  <a14:imgLayer r:embed="rId4">
                    <a14:imgEffect>
                      <a14:sharpenSoften amount="25000"/>
                    </a14:imgEffect>
                    <a14:imgEffect>
                      <a14:saturation sat="300000"/>
                    </a14:imgEffect>
                  </a14:imgLayer>
                </a14:imgProps>
              </a:ext>
            </a:extLst>
          </a:blip>
          <a:srcRect l="39448" t="40061" r="28002" b="14325"/>
          <a:stretch/>
        </p:blipFill>
        <p:spPr>
          <a:xfrm>
            <a:off x="8386909" y="3123317"/>
            <a:ext cx="3179450" cy="2431322"/>
          </a:xfrm>
          <a:prstGeom prst="rect">
            <a:avLst/>
          </a:prstGeom>
        </p:spPr>
      </p:pic>
    </p:spTree>
    <p:extLst>
      <p:ext uri="{BB962C8B-B14F-4D97-AF65-F5344CB8AC3E}">
        <p14:creationId xmlns:p14="http://schemas.microsoft.com/office/powerpoint/2010/main" val="34175110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BD835-6EF7-4660-812A-934702EDC46C}"/>
              </a:ext>
            </a:extLst>
          </p:cNvPr>
          <p:cNvSpPr>
            <a:spLocks noGrp="1"/>
          </p:cNvSpPr>
          <p:nvPr>
            <p:ph type="title"/>
          </p:nvPr>
        </p:nvSpPr>
        <p:spPr>
          <a:xfrm>
            <a:off x="838200" y="365126"/>
            <a:ext cx="8995611" cy="645528"/>
          </a:xfrm>
        </p:spPr>
        <p:txBody>
          <a:bodyPr>
            <a:noAutofit/>
          </a:bodyPr>
          <a:lstStyle/>
          <a:p>
            <a:pPr algn="ctr"/>
            <a:r>
              <a:rPr lang="en-ZA" sz="3600" b="1" i="0" u="none" strike="noStrike" baseline="0">
                <a:solidFill>
                  <a:srgbClr val="000000"/>
                </a:solidFill>
                <a:latin typeface="Tw Cen MT" panose="020B0602020104020603" pitchFamily="34" charset="0"/>
              </a:rPr>
              <a:t>Iteration-1 (Continued) </a:t>
            </a:r>
            <a:endParaRPr lang="en-ZA" sz="3600" b="1">
              <a:latin typeface="Tw Cen MT" panose="020B0602020104020603"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44981C-0E57-49C1-9BD0-77BAA7957816}"/>
                  </a:ext>
                </a:extLst>
              </p:cNvPr>
              <p:cNvSpPr>
                <a:spLocks noGrp="1"/>
              </p:cNvSpPr>
              <p:nvPr>
                <p:ph idx="1"/>
              </p:nvPr>
            </p:nvSpPr>
            <p:spPr>
              <a:xfrm>
                <a:off x="850107" y="1042404"/>
                <a:ext cx="10803340" cy="5482219"/>
              </a:xfrm>
            </p:spPr>
            <p:txBody>
              <a:bodyPr>
                <a:normAutofit lnSpcReduction="10000"/>
              </a:bodyPr>
              <a:lstStyle/>
              <a:p>
                <a:pPr marL="0" indent="0">
                  <a:buNone/>
                </a:pPr>
                <a:r>
                  <a:rPr lang="en-ZA" sz="2400" b="1" i="0" u="none" strike="noStrike" baseline="0">
                    <a:solidFill>
                      <a:srgbClr val="000000"/>
                    </a:solidFill>
                    <a:latin typeface="Tw Cen MT" panose="020B0602020104020603" pitchFamily="34" charset="0"/>
                  </a:rPr>
                  <a:t>5. </a:t>
                </a:r>
                <a:r>
                  <a:rPr lang="en-ZA" sz="2400" b="1" i="1" u="sng" strike="noStrike" baseline="0">
                    <a:solidFill>
                      <a:srgbClr val="000000"/>
                    </a:solidFill>
                    <a:latin typeface="Tw Cen MT" panose="020B0602020104020603" pitchFamily="34" charset="0"/>
                  </a:rPr>
                  <a:t>Objects-Centroids Distances: </a:t>
                </a:r>
              </a:p>
              <a:p>
                <a:r>
                  <a:rPr lang="en-ZA" sz="2400" b="0" i="0" u="none" strike="noStrike" baseline="0">
                    <a:solidFill>
                      <a:srgbClr val="000000"/>
                    </a:solidFill>
                    <a:latin typeface="Calibri" panose="020F0502020204030204" pitchFamily="34" charset="0"/>
                  </a:rPr>
                  <a:t>The next step is to compute the distance of all objects to the </a:t>
                </a:r>
                <a:r>
                  <a:rPr lang="en-ZA" sz="2400" b="0" i="1" u="sng" strike="noStrike" baseline="0">
                    <a:solidFill>
                      <a:srgbClr val="FF0000"/>
                    </a:solidFill>
                    <a:latin typeface="Calibri" panose="020F0502020204030204" pitchFamily="34" charset="0"/>
                  </a:rPr>
                  <a:t>new centroids</a:t>
                </a:r>
                <a:r>
                  <a:rPr lang="en-ZA" sz="2400" b="0" i="0" u="none" strike="noStrike" baseline="0">
                    <a:solidFill>
                      <a:srgbClr val="000000"/>
                    </a:solidFill>
                    <a:latin typeface="Calibri" panose="020F0502020204030204" pitchFamily="34" charset="0"/>
                  </a:rPr>
                  <a:t>. </a:t>
                </a:r>
              </a:p>
              <a:p>
                <a:r>
                  <a:rPr lang="en-ZA" sz="2400" b="0" i="0" u="none" strike="noStrike" baseline="0">
                    <a:solidFill>
                      <a:srgbClr val="000000"/>
                    </a:solidFill>
                    <a:latin typeface="Calibri" panose="020F0502020204030204" pitchFamily="34" charset="0"/>
                  </a:rPr>
                  <a:t>Similar to step 2, we have distance matrix:</a:t>
                </a:r>
              </a:p>
              <a:p>
                <a:pPr marL="0" indent="0">
                  <a:buNone/>
                </a:pPr>
                <a14:m>
                  <m:oMathPara xmlns:m="http://schemas.openxmlformats.org/officeDocument/2006/math">
                    <m:oMathParaPr>
                      <m:jc m:val="centerGroup"/>
                    </m:oMathParaPr>
                    <m:oMath xmlns:m="http://schemas.openxmlformats.org/officeDocument/2006/math">
                      <m:sSup>
                        <m:sSupPr>
                          <m:ctrlPr>
                            <a:rPr lang="en-ZA" sz="2200" i="1" smtClean="0">
                              <a:solidFill>
                                <a:srgbClr val="FF0000"/>
                              </a:solidFill>
                              <a:latin typeface="Cambria Math" panose="02040503050406030204" pitchFamily="18" charset="0"/>
                            </a:rPr>
                          </m:ctrlPr>
                        </m:sSupPr>
                        <m:e>
                          <m:r>
                            <a:rPr lang="en-ZA" sz="2200" b="0" i="1" smtClean="0">
                              <a:solidFill>
                                <a:srgbClr val="FF0000"/>
                              </a:solidFill>
                              <a:latin typeface="Cambria Math" panose="02040503050406030204" pitchFamily="18" charset="0"/>
                            </a:rPr>
                            <m:t>𝐷</m:t>
                          </m:r>
                        </m:e>
                        <m:sup>
                          <m:r>
                            <a:rPr lang="en-ZA" sz="2200" b="0" i="1" smtClean="0">
                              <a:solidFill>
                                <a:srgbClr val="FF0000"/>
                              </a:solidFill>
                              <a:latin typeface="Cambria Math" panose="02040503050406030204" pitchFamily="18" charset="0"/>
                            </a:rPr>
                            <m:t>1</m:t>
                          </m:r>
                        </m:sup>
                      </m:sSup>
                      <m:r>
                        <a:rPr lang="en-ZA" sz="2200" b="0" i="1" smtClean="0">
                          <a:solidFill>
                            <a:srgbClr val="FF0000"/>
                          </a:solidFill>
                          <a:latin typeface="Cambria Math" panose="02040503050406030204" pitchFamily="18" charset="0"/>
                        </a:rPr>
                        <m:t>=</m:t>
                      </m:r>
                      <m:d>
                        <m:dPr>
                          <m:begChr m:val="["/>
                          <m:endChr m:val="]"/>
                          <m:ctrlPr>
                            <a:rPr lang="en-ZA" sz="2200" b="0" i="1" smtClean="0">
                              <a:solidFill>
                                <a:srgbClr val="FF0000"/>
                              </a:solidFill>
                              <a:latin typeface="Cambria Math" panose="02040503050406030204" pitchFamily="18" charset="0"/>
                            </a:rPr>
                          </m:ctrlPr>
                        </m:dPr>
                        <m:e>
                          <m:m>
                            <m:mPr>
                              <m:mcs>
                                <m:mc>
                                  <m:mcPr>
                                    <m:count m:val="2"/>
                                    <m:mcJc m:val="center"/>
                                  </m:mcPr>
                                </m:mc>
                              </m:mcs>
                              <m:ctrlPr>
                                <a:rPr lang="en-ZA" sz="2200" b="0" i="1" smtClean="0">
                                  <a:solidFill>
                                    <a:srgbClr val="FF0000"/>
                                  </a:solidFill>
                                  <a:latin typeface="Cambria Math" panose="02040503050406030204" pitchFamily="18" charset="0"/>
                                </a:rPr>
                              </m:ctrlPr>
                            </m:mPr>
                            <m:mr>
                              <m:e>
                                <m:r>
                                  <m:rPr>
                                    <m:brk m:alnAt="7"/>
                                  </m:rPr>
                                  <a:rPr lang="en-ZA" sz="2200" b="0" i="1" smtClean="0">
                                    <a:solidFill>
                                      <a:srgbClr val="FF0000"/>
                                    </a:solidFill>
                                    <a:latin typeface="Cambria Math" panose="02040503050406030204" pitchFamily="18" charset="0"/>
                                  </a:rPr>
                                  <m:t>0</m:t>
                                </m:r>
                              </m:e>
                              <m:e>
                                <m:r>
                                  <a:rPr lang="en-ZA" sz="2200" b="0" i="1" smtClean="0">
                                    <a:solidFill>
                                      <a:srgbClr val="FF0000"/>
                                    </a:solidFill>
                                    <a:latin typeface="Cambria Math" panose="02040503050406030204" pitchFamily="18" charset="0"/>
                                  </a:rPr>
                                  <m:t>1</m:t>
                                </m:r>
                              </m:e>
                            </m:mr>
                            <m:mr>
                              <m:e>
                                <m:r>
                                  <a:rPr lang="en-ZA" sz="2200" b="0" i="1" smtClean="0">
                                    <a:solidFill>
                                      <a:srgbClr val="FF0000"/>
                                    </a:solidFill>
                                    <a:latin typeface="Cambria Math" panose="02040503050406030204" pitchFamily="18" charset="0"/>
                                  </a:rPr>
                                  <m:t>3.14</m:t>
                                </m:r>
                              </m:e>
                              <m:e>
                                <m:r>
                                  <a:rPr lang="en-ZA" sz="2200" b="0" i="1" smtClean="0">
                                    <a:solidFill>
                                      <a:srgbClr val="FF0000"/>
                                    </a:solidFill>
                                    <a:latin typeface="Cambria Math" panose="02040503050406030204" pitchFamily="18" charset="0"/>
                                  </a:rPr>
                                  <m:t>2.36</m:t>
                                </m:r>
                              </m:e>
                            </m:mr>
                          </m:m>
                          <m:r>
                            <a:rPr lang="en-ZA" sz="2200" b="0" i="1" smtClean="0">
                              <a:solidFill>
                                <a:srgbClr val="FF0000"/>
                              </a:solidFill>
                              <a:latin typeface="Cambria Math" panose="02040503050406030204" pitchFamily="18" charset="0"/>
                            </a:rPr>
                            <m:t>   </m:t>
                          </m:r>
                          <m:m>
                            <m:mPr>
                              <m:mcs>
                                <m:mc>
                                  <m:mcPr>
                                    <m:count m:val="2"/>
                                    <m:mcJc m:val="center"/>
                                  </m:mcPr>
                                </m:mc>
                              </m:mcs>
                              <m:ctrlPr>
                                <a:rPr lang="en-ZA" sz="2200" b="0" i="1" smtClean="0">
                                  <a:solidFill>
                                    <a:srgbClr val="FF0000"/>
                                  </a:solidFill>
                                  <a:latin typeface="Cambria Math" panose="02040503050406030204" pitchFamily="18" charset="0"/>
                                </a:rPr>
                              </m:ctrlPr>
                            </m:mPr>
                            <m:mr>
                              <m:e>
                                <m:r>
                                  <m:rPr>
                                    <m:brk m:alnAt="7"/>
                                  </m:rPr>
                                  <a:rPr lang="en-ZA" sz="2200" b="0" i="1" smtClean="0">
                                    <a:solidFill>
                                      <a:srgbClr val="FF0000"/>
                                    </a:solidFill>
                                    <a:latin typeface="Cambria Math" panose="02040503050406030204" pitchFamily="18" charset="0"/>
                                  </a:rPr>
                                  <m:t>3</m:t>
                                </m:r>
                                <m:r>
                                  <a:rPr lang="en-ZA" sz="2200" b="0" i="1" smtClean="0">
                                    <a:solidFill>
                                      <a:srgbClr val="FF0000"/>
                                    </a:solidFill>
                                    <a:latin typeface="Cambria Math" panose="02040503050406030204" pitchFamily="18" charset="0"/>
                                  </a:rPr>
                                  <m:t>.61</m:t>
                                </m:r>
                              </m:e>
                              <m:e>
                                <m:r>
                                  <a:rPr lang="en-ZA" sz="2200" b="0" i="1" smtClean="0">
                                    <a:solidFill>
                                      <a:srgbClr val="FF0000"/>
                                    </a:solidFill>
                                    <a:latin typeface="Cambria Math" panose="02040503050406030204" pitchFamily="18" charset="0"/>
                                  </a:rPr>
                                  <m:t>5</m:t>
                                </m:r>
                              </m:e>
                            </m:mr>
                            <m:mr>
                              <m:e>
                                <m:r>
                                  <a:rPr lang="en-ZA" sz="2200" b="0" i="1" smtClean="0">
                                    <a:solidFill>
                                      <a:srgbClr val="FF0000"/>
                                    </a:solidFill>
                                    <a:latin typeface="Cambria Math" panose="02040503050406030204" pitchFamily="18" charset="0"/>
                                  </a:rPr>
                                  <m:t>0.47</m:t>
                                </m:r>
                              </m:e>
                              <m:e>
                                <m:r>
                                  <a:rPr lang="en-ZA" sz="2200" b="0" i="1" smtClean="0">
                                    <a:solidFill>
                                      <a:srgbClr val="FF0000"/>
                                    </a:solidFill>
                                    <a:latin typeface="Cambria Math" panose="02040503050406030204" pitchFamily="18" charset="0"/>
                                  </a:rPr>
                                  <m:t>1.89</m:t>
                                </m:r>
                              </m:e>
                            </m:mr>
                          </m:m>
                        </m:e>
                      </m:d>
                      <m:r>
                        <a:rPr lang="en-ZA" sz="2200" b="0" i="1" smtClean="0">
                          <a:solidFill>
                            <a:srgbClr val="FF0000"/>
                          </a:solidFill>
                          <a:latin typeface="Cambria Math" panose="02040503050406030204" pitchFamily="18" charset="0"/>
                        </a:rPr>
                        <m:t>      </m:t>
                      </m:r>
                      <m:m>
                        <m:mPr>
                          <m:mcs>
                            <m:mc>
                              <m:mcPr>
                                <m:count m:val="1"/>
                                <m:mcJc m:val="center"/>
                              </m:mcPr>
                            </m:mc>
                          </m:mcs>
                          <m:ctrlPr>
                            <a:rPr lang="en-ZA" sz="2200" b="0" i="1" smtClean="0">
                              <a:solidFill>
                                <a:srgbClr val="FF0000"/>
                              </a:solidFill>
                              <a:latin typeface="Cambria Math" panose="02040503050406030204" pitchFamily="18" charset="0"/>
                            </a:rPr>
                          </m:ctrlPr>
                        </m:mPr>
                        <m:mr>
                          <m:e>
                            <m:sSub>
                              <m:sSubPr>
                                <m:ctrlPr>
                                  <a:rPr lang="en-ZA" sz="2200" b="0" i="1" smtClean="0">
                                    <a:solidFill>
                                      <a:srgbClr val="FF0000"/>
                                    </a:solidFill>
                                    <a:latin typeface="Cambria Math" panose="02040503050406030204" pitchFamily="18" charset="0"/>
                                  </a:rPr>
                                </m:ctrlPr>
                              </m:sSubPr>
                              <m:e>
                                <m:r>
                                  <a:rPr lang="en-ZA" sz="2200" b="0" i="1" smtClean="0">
                                    <a:solidFill>
                                      <a:srgbClr val="FF0000"/>
                                    </a:solidFill>
                                    <a:latin typeface="Cambria Math" panose="02040503050406030204" pitchFamily="18" charset="0"/>
                                  </a:rPr>
                                  <m:t>𝑐</m:t>
                                </m:r>
                              </m:e>
                              <m:sub>
                                <m:r>
                                  <a:rPr lang="en-ZA" sz="2200" b="0" i="1" smtClean="0">
                                    <a:solidFill>
                                      <a:srgbClr val="FF0000"/>
                                    </a:solidFill>
                                    <a:latin typeface="Cambria Math" panose="02040503050406030204" pitchFamily="18" charset="0"/>
                                  </a:rPr>
                                  <m:t>1</m:t>
                                </m:r>
                              </m:sub>
                            </m:sSub>
                            <m:r>
                              <m:rPr>
                                <m:brk m:alnAt="7"/>
                              </m:rPr>
                              <a:rPr lang="en-ZA" sz="2200" b="0" i="1" smtClean="0">
                                <a:solidFill>
                                  <a:srgbClr val="FF0000"/>
                                </a:solidFill>
                                <a:latin typeface="Cambria Math" panose="02040503050406030204" pitchFamily="18" charset="0"/>
                              </a:rPr>
                              <m:t>=</m:t>
                            </m:r>
                            <m:d>
                              <m:dPr>
                                <m:ctrlPr>
                                  <a:rPr lang="en-ZA" sz="2200" b="0" i="1" smtClean="0">
                                    <a:solidFill>
                                      <a:srgbClr val="FF0000"/>
                                    </a:solidFill>
                                    <a:latin typeface="Cambria Math" panose="02040503050406030204" pitchFamily="18" charset="0"/>
                                  </a:rPr>
                                </m:ctrlPr>
                              </m:dPr>
                              <m:e>
                                <m:r>
                                  <m:rPr>
                                    <m:brk m:alnAt="7"/>
                                  </m:rPr>
                                  <a:rPr lang="en-ZA" sz="2200" b="0" i="1" smtClean="0">
                                    <a:solidFill>
                                      <a:srgbClr val="FF0000"/>
                                    </a:solidFill>
                                    <a:latin typeface="Cambria Math" panose="02040503050406030204" pitchFamily="18" charset="0"/>
                                  </a:rPr>
                                  <m:t>1</m:t>
                                </m:r>
                                <m:r>
                                  <a:rPr lang="en-ZA" sz="2200" b="0" i="1" smtClean="0">
                                    <a:solidFill>
                                      <a:srgbClr val="FF0000"/>
                                    </a:solidFill>
                                    <a:latin typeface="Cambria Math" panose="02040503050406030204" pitchFamily="18" charset="0"/>
                                  </a:rPr>
                                  <m:t>;1</m:t>
                                </m:r>
                              </m:e>
                            </m:d>
                            <m:r>
                              <m:rPr>
                                <m:brk m:alnAt="7"/>
                              </m:rPr>
                              <a:rPr lang="en-ZA" sz="2200" b="0" i="1" smtClean="0">
                                <a:solidFill>
                                  <a:srgbClr val="FF0000"/>
                                </a:solidFill>
                                <a:latin typeface="Cambria Math" panose="02040503050406030204" pitchFamily="18" charset="0"/>
                              </a:rPr>
                              <m:t> </m:t>
                            </m:r>
                            <m:r>
                              <a:rPr lang="en-ZA" sz="2200" b="0" i="1" smtClean="0">
                                <a:solidFill>
                                  <a:srgbClr val="FF0000"/>
                                </a:solidFill>
                                <a:latin typeface="Cambria Math" panose="02040503050406030204" pitchFamily="18" charset="0"/>
                              </a:rPr>
                              <m:t> </m:t>
                            </m:r>
                            <m:r>
                              <a:rPr lang="en-ZA" sz="2200" b="0" i="1" smtClean="0">
                                <a:solidFill>
                                  <a:srgbClr val="FF0000"/>
                                </a:solidFill>
                                <a:latin typeface="Cambria Math" panose="02040503050406030204" pitchFamily="18" charset="0"/>
                              </a:rPr>
                              <m:t>𝑔𝑟𝑜𝑢𝑝</m:t>
                            </m:r>
                            <m:r>
                              <a:rPr lang="en-ZA" sz="2200" b="0" i="1" smtClean="0">
                                <a:solidFill>
                                  <a:srgbClr val="FF0000"/>
                                </a:solidFill>
                                <a:latin typeface="Cambria Math" panose="02040503050406030204" pitchFamily="18" charset="0"/>
                              </a:rPr>
                              <m:t>−1</m:t>
                            </m:r>
                          </m:e>
                        </m:mr>
                        <m:mr>
                          <m:e>
                            <m:sSub>
                              <m:sSubPr>
                                <m:ctrlPr>
                                  <a:rPr lang="en-ZA" sz="2200" i="1">
                                    <a:solidFill>
                                      <a:srgbClr val="FF0000"/>
                                    </a:solidFill>
                                    <a:latin typeface="Cambria Math" panose="02040503050406030204" pitchFamily="18" charset="0"/>
                                  </a:rPr>
                                </m:ctrlPr>
                              </m:sSubPr>
                              <m:e>
                                <m:r>
                                  <a:rPr lang="en-ZA" sz="2200" i="1">
                                    <a:solidFill>
                                      <a:srgbClr val="FF0000"/>
                                    </a:solidFill>
                                    <a:latin typeface="Cambria Math" panose="02040503050406030204" pitchFamily="18" charset="0"/>
                                  </a:rPr>
                                  <m:t>𝑐</m:t>
                                </m:r>
                              </m:e>
                              <m:sub>
                                <m:r>
                                  <a:rPr lang="en-ZA" sz="2200" b="0" i="1" smtClean="0">
                                    <a:solidFill>
                                      <a:srgbClr val="FF0000"/>
                                    </a:solidFill>
                                    <a:latin typeface="Cambria Math" panose="02040503050406030204" pitchFamily="18" charset="0"/>
                                  </a:rPr>
                                  <m:t>2</m:t>
                                </m:r>
                              </m:sub>
                            </m:sSub>
                            <m:r>
                              <a:rPr lang="en-ZA" sz="2200" b="0" i="1" smtClean="0">
                                <a:solidFill>
                                  <a:srgbClr val="FF0000"/>
                                </a:solidFill>
                                <a:latin typeface="Cambria Math" panose="02040503050406030204" pitchFamily="18" charset="0"/>
                              </a:rPr>
                              <m:t>=</m:t>
                            </m:r>
                            <m:d>
                              <m:dPr>
                                <m:ctrlPr>
                                  <a:rPr lang="en-ZA" sz="2200" b="0" i="1" smtClean="0">
                                    <a:solidFill>
                                      <a:srgbClr val="FF0000"/>
                                    </a:solidFill>
                                    <a:latin typeface="Cambria Math" panose="02040503050406030204" pitchFamily="18" charset="0"/>
                                  </a:rPr>
                                </m:ctrlPr>
                              </m:dPr>
                              <m:e>
                                <m:f>
                                  <m:fPr>
                                    <m:ctrlPr>
                                      <a:rPr lang="en-ZA" sz="2200" b="0" i="1" smtClean="0">
                                        <a:solidFill>
                                          <a:srgbClr val="FF0000"/>
                                        </a:solidFill>
                                        <a:latin typeface="Cambria Math" panose="02040503050406030204" pitchFamily="18" charset="0"/>
                                      </a:rPr>
                                    </m:ctrlPr>
                                  </m:fPr>
                                  <m:num>
                                    <m:r>
                                      <a:rPr lang="en-ZA" sz="2200" b="0" i="1" smtClean="0">
                                        <a:solidFill>
                                          <a:srgbClr val="FF0000"/>
                                        </a:solidFill>
                                        <a:latin typeface="Cambria Math" panose="02040503050406030204" pitchFamily="18" charset="0"/>
                                      </a:rPr>
                                      <m:t>11</m:t>
                                    </m:r>
                                  </m:num>
                                  <m:den>
                                    <m:r>
                                      <a:rPr lang="en-ZA" sz="2200" b="0" i="1" smtClean="0">
                                        <a:solidFill>
                                          <a:srgbClr val="FF0000"/>
                                        </a:solidFill>
                                        <a:latin typeface="Cambria Math" panose="02040503050406030204" pitchFamily="18" charset="0"/>
                                      </a:rPr>
                                      <m:t>3</m:t>
                                    </m:r>
                                  </m:den>
                                </m:f>
                                <m:r>
                                  <a:rPr lang="en-ZA" sz="2200" b="0" i="1" smtClean="0">
                                    <a:solidFill>
                                      <a:srgbClr val="FF0000"/>
                                    </a:solidFill>
                                    <a:latin typeface="Cambria Math" panose="02040503050406030204" pitchFamily="18" charset="0"/>
                                  </a:rPr>
                                  <m:t>;</m:t>
                                </m:r>
                                <m:f>
                                  <m:fPr>
                                    <m:ctrlPr>
                                      <a:rPr lang="en-ZA" sz="2200" b="0" i="1" smtClean="0">
                                        <a:solidFill>
                                          <a:srgbClr val="FF0000"/>
                                        </a:solidFill>
                                        <a:latin typeface="Cambria Math" panose="02040503050406030204" pitchFamily="18" charset="0"/>
                                      </a:rPr>
                                    </m:ctrlPr>
                                  </m:fPr>
                                  <m:num>
                                    <m:r>
                                      <a:rPr lang="en-ZA" sz="2200" b="0" i="1" smtClean="0">
                                        <a:solidFill>
                                          <a:srgbClr val="FF0000"/>
                                        </a:solidFill>
                                        <a:latin typeface="Cambria Math" panose="02040503050406030204" pitchFamily="18" charset="0"/>
                                      </a:rPr>
                                      <m:t>8</m:t>
                                    </m:r>
                                  </m:num>
                                  <m:den>
                                    <m:r>
                                      <a:rPr lang="en-ZA" sz="2200" b="0" i="1" smtClean="0">
                                        <a:solidFill>
                                          <a:srgbClr val="FF0000"/>
                                        </a:solidFill>
                                        <a:latin typeface="Cambria Math" panose="02040503050406030204" pitchFamily="18" charset="0"/>
                                      </a:rPr>
                                      <m:t>3</m:t>
                                    </m:r>
                                  </m:den>
                                </m:f>
                              </m:e>
                            </m:d>
                            <m:r>
                              <a:rPr lang="en-ZA" sz="2200" b="0" i="1" smtClean="0">
                                <a:solidFill>
                                  <a:srgbClr val="FF0000"/>
                                </a:solidFill>
                                <a:latin typeface="Cambria Math" panose="02040503050406030204" pitchFamily="18" charset="0"/>
                              </a:rPr>
                              <m:t>  </m:t>
                            </m:r>
                            <m:r>
                              <a:rPr lang="en-ZA" sz="2200" b="0" i="1" smtClean="0">
                                <a:solidFill>
                                  <a:srgbClr val="FF0000"/>
                                </a:solidFill>
                                <a:latin typeface="Cambria Math" panose="02040503050406030204" pitchFamily="18" charset="0"/>
                              </a:rPr>
                              <m:t>𝑔𝑟𝑜𝑢𝑝</m:t>
                            </m:r>
                            <m:r>
                              <a:rPr lang="en-ZA" sz="2200" b="0" i="1" smtClean="0">
                                <a:solidFill>
                                  <a:srgbClr val="FF0000"/>
                                </a:solidFill>
                                <a:latin typeface="Cambria Math" panose="02040503050406030204" pitchFamily="18" charset="0"/>
                              </a:rPr>
                              <m:t> −2</m:t>
                            </m:r>
                          </m:e>
                        </m:mr>
                      </m:m>
                    </m:oMath>
                  </m:oMathPara>
                </a14:m>
                <a:endParaRPr lang="en-ZA" sz="2400" b="0" i="1">
                  <a:solidFill>
                    <a:srgbClr val="FF0000"/>
                  </a:solidFill>
                  <a:latin typeface="Tw Cen MT" panose="020B0602020104020603" pitchFamily="34" charset="0"/>
                </a:endParaRPr>
              </a:p>
              <a:p>
                <a:pPr marL="0" indent="0">
                  <a:buNone/>
                </a:pPr>
                <a:r>
                  <a:rPr lang="en-ZA" sz="2400" b="0">
                    <a:solidFill>
                      <a:srgbClr val="FF0000"/>
                    </a:solidFill>
                    <a:latin typeface="Tw Cen MT" panose="020B0602020104020603" pitchFamily="34" charset="0"/>
                  </a:rPr>
                  <a:t>                                  </a:t>
                </a:r>
                <a14:m>
                  <m:oMath xmlns:m="http://schemas.openxmlformats.org/officeDocument/2006/math">
                    <m:m>
                      <m:mPr>
                        <m:mcs>
                          <m:mc>
                            <m:mcPr>
                              <m:count m:val="2"/>
                              <m:mcJc m:val="center"/>
                            </m:mcPr>
                          </m:mc>
                        </m:mcs>
                        <m:ctrlPr>
                          <a:rPr lang="en-ZA" sz="2400" b="1" i="1" smtClean="0">
                            <a:solidFill>
                              <a:schemeClr val="accent5">
                                <a:lumMod val="75000"/>
                              </a:schemeClr>
                            </a:solidFill>
                            <a:latin typeface="Cambria Math" panose="02040503050406030204" pitchFamily="18" charset="0"/>
                          </a:rPr>
                        </m:ctrlPr>
                      </m:mPr>
                      <m:mr>
                        <m:e>
                          <m:r>
                            <m:rPr>
                              <m:brk m:alnAt="7"/>
                            </m:rPr>
                            <a:rPr lang="en-ZA" sz="2400" b="1" i="1" smtClean="0">
                              <a:solidFill>
                                <a:schemeClr val="accent5">
                                  <a:lumMod val="75000"/>
                                </a:schemeClr>
                              </a:solidFill>
                              <a:latin typeface="Cambria Math" panose="02040503050406030204" pitchFamily="18" charset="0"/>
                            </a:rPr>
                            <m:t>𝑨</m:t>
                          </m:r>
                        </m:e>
                        <m:e>
                          <m:r>
                            <a:rPr lang="en-ZA" sz="2400" b="1" i="1" smtClean="0">
                              <a:solidFill>
                                <a:schemeClr val="accent5">
                                  <a:lumMod val="75000"/>
                                </a:schemeClr>
                              </a:solidFill>
                              <a:latin typeface="Cambria Math" panose="02040503050406030204" pitchFamily="18" charset="0"/>
                            </a:rPr>
                            <m:t>   </m:t>
                          </m:r>
                          <m:r>
                            <a:rPr lang="en-ZA" sz="2400" b="1" i="1" smtClean="0">
                              <a:solidFill>
                                <a:schemeClr val="accent5">
                                  <a:lumMod val="75000"/>
                                </a:schemeClr>
                              </a:solidFill>
                              <a:latin typeface="Cambria Math" panose="02040503050406030204" pitchFamily="18" charset="0"/>
                            </a:rPr>
                            <m:t>𝑩</m:t>
                          </m:r>
                          <m:r>
                            <a:rPr lang="en-ZA" sz="2400" b="1" i="1" smtClean="0">
                              <a:solidFill>
                                <a:schemeClr val="accent5">
                                  <a:lumMod val="75000"/>
                                </a:schemeClr>
                              </a:solidFill>
                              <a:latin typeface="Cambria Math" panose="02040503050406030204" pitchFamily="18" charset="0"/>
                            </a:rPr>
                            <m:t>        </m:t>
                          </m:r>
                          <m:m>
                            <m:mPr>
                              <m:mcs>
                                <m:mc>
                                  <m:mcPr>
                                    <m:count m:val="2"/>
                                    <m:mcJc m:val="center"/>
                                  </m:mcPr>
                                </m:mc>
                              </m:mcs>
                              <m:ctrlPr>
                                <a:rPr lang="en-ZA" sz="2400" b="1" i="1" smtClean="0">
                                  <a:solidFill>
                                    <a:schemeClr val="accent5">
                                      <a:lumMod val="75000"/>
                                    </a:schemeClr>
                                  </a:solidFill>
                                  <a:latin typeface="Cambria Math" panose="02040503050406030204" pitchFamily="18" charset="0"/>
                                </a:rPr>
                              </m:ctrlPr>
                            </m:mPr>
                            <m:mr>
                              <m:e>
                                <m:r>
                                  <m:rPr>
                                    <m:brk m:alnAt="7"/>
                                  </m:rPr>
                                  <a:rPr lang="en-ZA" sz="2400" b="1" i="1" smtClean="0">
                                    <a:solidFill>
                                      <a:schemeClr val="accent5">
                                        <a:lumMod val="75000"/>
                                      </a:schemeClr>
                                    </a:solidFill>
                                    <a:latin typeface="Cambria Math" panose="02040503050406030204" pitchFamily="18" charset="0"/>
                                  </a:rPr>
                                  <m:t>𝑪</m:t>
                                </m:r>
                              </m:e>
                              <m:e>
                                <m:r>
                                  <a:rPr lang="en-ZA" sz="2400" b="1" i="1" smtClean="0">
                                    <a:solidFill>
                                      <a:schemeClr val="accent5">
                                        <a:lumMod val="75000"/>
                                      </a:schemeClr>
                                    </a:solidFill>
                                    <a:latin typeface="Cambria Math" panose="02040503050406030204" pitchFamily="18" charset="0"/>
                                  </a:rPr>
                                  <m:t>   </m:t>
                                </m:r>
                                <m:r>
                                  <a:rPr lang="en-ZA" sz="2400" b="1" i="1" smtClean="0">
                                    <a:solidFill>
                                      <a:schemeClr val="accent5">
                                        <a:lumMod val="75000"/>
                                      </a:schemeClr>
                                    </a:solidFill>
                                    <a:latin typeface="Cambria Math" panose="02040503050406030204" pitchFamily="18" charset="0"/>
                                  </a:rPr>
                                  <m:t>𝑫</m:t>
                                </m:r>
                              </m:e>
                            </m:mr>
                          </m:m>
                        </m:e>
                      </m:mr>
                    </m:m>
                  </m:oMath>
                </a14:m>
                <a:endParaRPr lang="en-ZA" sz="2400" b="1" i="1">
                  <a:solidFill>
                    <a:schemeClr val="accent5">
                      <a:lumMod val="75000"/>
                    </a:schemeClr>
                  </a:solidFill>
                  <a:latin typeface="Tw Cen MT" panose="020B0602020104020603" pitchFamily="34" charset="0"/>
                </a:endParaRPr>
              </a:p>
              <a:p>
                <a:pPr marL="0" indent="0">
                  <a:buNone/>
                </a:pPr>
                <a:r>
                  <a:rPr lang="en-ZA" sz="2400" b="1">
                    <a:solidFill>
                      <a:srgbClr val="000000"/>
                    </a:solidFill>
                    <a:latin typeface="Tw Cen MT" panose="020B0602020104020603" pitchFamily="34" charset="0"/>
                  </a:rPr>
                  <a:t>6. </a:t>
                </a:r>
                <a:r>
                  <a:rPr lang="en-ZA" sz="2400" b="1" i="1" u="sng" strike="noStrike" baseline="0">
                    <a:solidFill>
                      <a:srgbClr val="000000"/>
                    </a:solidFill>
                    <a:latin typeface="Tw Cen MT" panose="020B0602020104020603" pitchFamily="34" charset="0"/>
                  </a:rPr>
                  <a:t>Objects Clustering:</a:t>
                </a:r>
              </a:p>
              <a:p>
                <a:r>
                  <a:rPr lang="en-ZA" sz="2400" b="0" i="0" u="none" strike="noStrike" baseline="0">
                    <a:solidFill>
                      <a:srgbClr val="000000"/>
                    </a:solidFill>
                    <a:latin typeface="Calibri" panose="020F0502020204030204" pitchFamily="34" charset="0"/>
                  </a:rPr>
                  <a:t>We assign each object based on the minimum distance. </a:t>
                </a:r>
              </a:p>
              <a:p>
                <a:r>
                  <a:rPr lang="en-ZA" sz="2400" b="0" i="0" u="none" strike="noStrike" baseline="0">
                    <a:solidFill>
                      <a:srgbClr val="000000"/>
                    </a:solidFill>
                    <a:latin typeface="Calibri" panose="020F0502020204030204" pitchFamily="34" charset="0"/>
                  </a:rPr>
                  <a:t>Based on the new distance matrix, we move the </a:t>
                </a:r>
                <a:r>
                  <a:rPr lang="en-ZA" sz="2400" b="0" i="1" u="none" strike="noStrike" baseline="0">
                    <a:solidFill>
                      <a:srgbClr val="FF0000"/>
                    </a:solidFill>
                    <a:latin typeface="Calibri" panose="020F0502020204030204" pitchFamily="34" charset="0"/>
                  </a:rPr>
                  <a:t>medicine B </a:t>
                </a:r>
                <a:r>
                  <a:rPr lang="en-ZA" sz="2400" b="0" i="0" u="none" strike="noStrike" baseline="0">
                    <a:solidFill>
                      <a:srgbClr val="000000"/>
                    </a:solidFill>
                    <a:latin typeface="Calibri" panose="020F0502020204030204" pitchFamily="34" charset="0"/>
                  </a:rPr>
                  <a:t>to Group 1 while all the other objects remain. </a:t>
                </a:r>
              </a:p>
              <a:p>
                <a:pPr marL="0" indent="0">
                  <a:buNone/>
                </a:pPr>
                <a14:m>
                  <m:oMathPara xmlns:m="http://schemas.openxmlformats.org/officeDocument/2006/math">
                    <m:oMathParaPr>
                      <m:jc m:val="centerGroup"/>
                    </m:oMathParaPr>
                    <m:oMath xmlns:m="http://schemas.openxmlformats.org/officeDocument/2006/math">
                      <m:sSup>
                        <m:sSupPr>
                          <m:ctrlPr>
                            <a:rPr lang="en-ZA" sz="2400" i="1" smtClean="0">
                              <a:solidFill>
                                <a:srgbClr val="FF0000"/>
                              </a:solidFill>
                              <a:latin typeface="Cambria Math" panose="02040503050406030204" pitchFamily="18" charset="0"/>
                            </a:rPr>
                          </m:ctrlPr>
                        </m:sSupPr>
                        <m:e>
                          <m:r>
                            <a:rPr lang="en-ZA" sz="2400" b="0" i="1" smtClean="0">
                              <a:solidFill>
                                <a:srgbClr val="FF0000"/>
                              </a:solidFill>
                              <a:latin typeface="Cambria Math" panose="02040503050406030204" pitchFamily="18" charset="0"/>
                            </a:rPr>
                            <m:t>𝐺</m:t>
                          </m:r>
                        </m:e>
                        <m:sup>
                          <m:r>
                            <a:rPr lang="en-ZA" sz="2400" b="0" i="1" smtClean="0">
                              <a:solidFill>
                                <a:srgbClr val="FF0000"/>
                              </a:solidFill>
                              <a:latin typeface="Cambria Math" panose="02040503050406030204" pitchFamily="18" charset="0"/>
                            </a:rPr>
                            <m:t>1</m:t>
                          </m:r>
                        </m:sup>
                      </m:sSup>
                      <m:r>
                        <a:rPr lang="en-ZA" sz="2400" b="0" i="1" smtClean="0">
                          <a:solidFill>
                            <a:srgbClr val="FF0000"/>
                          </a:solidFill>
                          <a:latin typeface="Cambria Math" panose="02040503050406030204" pitchFamily="18" charset="0"/>
                        </a:rPr>
                        <m:t>=</m:t>
                      </m:r>
                      <m:d>
                        <m:dPr>
                          <m:begChr m:val="["/>
                          <m:endChr m:val="]"/>
                          <m:ctrlPr>
                            <a:rPr lang="en-ZA" sz="2400" b="0" i="1" smtClean="0">
                              <a:solidFill>
                                <a:srgbClr val="FF0000"/>
                              </a:solidFill>
                              <a:latin typeface="Cambria Math" panose="02040503050406030204" pitchFamily="18" charset="0"/>
                            </a:rPr>
                          </m:ctrlPr>
                        </m:dPr>
                        <m:e>
                          <m:m>
                            <m:mPr>
                              <m:mcs>
                                <m:mc>
                                  <m:mcPr>
                                    <m:count m:val="2"/>
                                    <m:mcJc m:val="center"/>
                                  </m:mcPr>
                                </m:mc>
                              </m:mcs>
                              <m:ctrlPr>
                                <a:rPr lang="en-ZA" sz="2400" b="0" i="1" smtClean="0">
                                  <a:solidFill>
                                    <a:srgbClr val="FF0000"/>
                                  </a:solidFill>
                                  <a:latin typeface="Cambria Math" panose="02040503050406030204" pitchFamily="18" charset="0"/>
                                </a:rPr>
                              </m:ctrlPr>
                            </m:mPr>
                            <m:mr>
                              <m:e>
                                <m:r>
                                  <a:rPr lang="en-ZA" sz="2400" b="0" i="1" smtClean="0">
                                    <a:solidFill>
                                      <a:srgbClr val="FF0000"/>
                                    </a:solidFill>
                                    <a:latin typeface="Cambria Math" panose="02040503050406030204" pitchFamily="18" charset="0"/>
                                  </a:rPr>
                                  <m:t>1</m:t>
                                </m:r>
                              </m:e>
                              <m:e>
                                <m:r>
                                  <a:rPr lang="en-ZA" sz="2400" b="0" i="1" smtClean="0">
                                    <a:solidFill>
                                      <a:srgbClr val="FF0000"/>
                                    </a:solidFill>
                                    <a:latin typeface="Cambria Math" panose="02040503050406030204" pitchFamily="18" charset="0"/>
                                  </a:rPr>
                                  <m:t>1</m:t>
                                </m:r>
                              </m:e>
                            </m:mr>
                            <m:mr>
                              <m:e>
                                <m:r>
                                  <a:rPr lang="en-ZA" sz="2400" b="0" i="1" smtClean="0">
                                    <a:solidFill>
                                      <a:srgbClr val="FF0000"/>
                                    </a:solidFill>
                                    <a:latin typeface="Cambria Math" panose="02040503050406030204" pitchFamily="18" charset="0"/>
                                  </a:rPr>
                                  <m:t>0</m:t>
                                </m:r>
                              </m:e>
                              <m:e>
                                <m:r>
                                  <a:rPr lang="en-ZA" sz="2400" b="0" i="1" smtClean="0">
                                    <a:solidFill>
                                      <a:srgbClr val="FF0000"/>
                                    </a:solidFill>
                                    <a:latin typeface="Cambria Math" panose="02040503050406030204" pitchFamily="18" charset="0"/>
                                  </a:rPr>
                                  <m:t>0</m:t>
                                </m:r>
                              </m:e>
                            </m:mr>
                          </m:m>
                          <m:r>
                            <a:rPr lang="en-ZA" sz="2400" b="0" i="1" smtClean="0">
                              <a:solidFill>
                                <a:srgbClr val="FF0000"/>
                              </a:solidFill>
                              <a:latin typeface="Cambria Math" panose="02040503050406030204" pitchFamily="18" charset="0"/>
                            </a:rPr>
                            <m:t>   </m:t>
                          </m:r>
                          <m:m>
                            <m:mPr>
                              <m:mcs>
                                <m:mc>
                                  <m:mcPr>
                                    <m:count m:val="2"/>
                                    <m:mcJc m:val="center"/>
                                  </m:mcPr>
                                </m:mc>
                              </m:mcs>
                              <m:ctrlPr>
                                <a:rPr lang="en-ZA" sz="2400" b="0" i="1" smtClean="0">
                                  <a:solidFill>
                                    <a:srgbClr val="FF0000"/>
                                  </a:solidFill>
                                  <a:latin typeface="Cambria Math" panose="02040503050406030204" pitchFamily="18" charset="0"/>
                                </a:rPr>
                              </m:ctrlPr>
                            </m:mPr>
                            <m:mr>
                              <m:e>
                                <m:r>
                                  <m:rPr>
                                    <m:brk m:alnAt="7"/>
                                  </m:rPr>
                                  <a:rPr lang="en-ZA" sz="2400" b="0" i="1" smtClean="0">
                                    <a:solidFill>
                                      <a:srgbClr val="FF0000"/>
                                    </a:solidFill>
                                    <a:latin typeface="Cambria Math" panose="02040503050406030204" pitchFamily="18" charset="0"/>
                                  </a:rPr>
                                  <m:t>0</m:t>
                                </m:r>
                              </m:e>
                              <m:e>
                                <m:r>
                                  <a:rPr lang="en-ZA" sz="2400" b="0" i="1" smtClean="0">
                                    <a:solidFill>
                                      <a:srgbClr val="FF0000"/>
                                    </a:solidFill>
                                    <a:latin typeface="Cambria Math" panose="02040503050406030204" pitchFamily="18" charset="0"/>
                                  </a:rPr>
                                  <m:t>0</m:t>
                                </m:r>
                              </m:e>
                            </m:mr>
                            <m:mr>
                              <m:e>
                                <m:r>
                                  <a:rPr lang="en-ZA" sz="2400" b="0" i="1" smtClean="0">
                                    <a:solidFill>
                                      <a:srgbClr val="FF0000"/>
                                    </a:solidFill>
                                    <a:latin typeface="Cambria Math" panose="02040503050406030204" pitchFamily="18" charset="0"/>
                                  </a:rPr>
                                  <m:t>1</m:t>
                                </m:r>
                              </m:e>
                              <m:e>
                                <m:r>
                                  <a:rPr lang="en-ZA" sz="2400" b="0" i="1" smtClean="0">
                                    <a:solidFill>
                                      <a:srgbClr val="FF0000"/>
                                    </a:solidFill>
                                    <a:latin typeface="Cambria Math" panose="02040503050406030204" pitchFamily="18" charset="0"/>
                                  </a:rPr>
                                  <m:t>1</m:t>
                                </m:r>
                              </m:e>
                            </m:mr>
                          </m:m>
                        </m:e>
                      </m:d>
                      <m:r>
                        <a:rPr lang="en-ZA" sz="2400" b="0" i="1" smtClean="0">
                          <a:solidFill>
                            <a:srgbClr val="FF0000"/>
                          </a:solidFill>
                          <a:latin typeface="Cambria Math" panose="02040503050406030204" pitchFamily="18" charset="0"/>
                        </a:rPr>
                        <m:t>      </m:t>
                      </m:r>
                      <m:m>
                        <m:mPr>
                          <m:mcs>
                            <m:mc>
                              <m:mcPr>
                                <m:count m:val="1"/>
                                <m:mcJc m:val="center"/>
                              </m:mcPr>
                            </m:mc>
                          </m:mcs>
                          <m:ctrlPr>
                            <a:rPr lang="en-ZA" sz="2400" b="0" i="1" smtClean="0">
                              <a:solidFill>
                                <a:srgbClr val="FF0000"/>
                              </a:solidFill>
                              <a:latin typeface="Cambria Math" panose="02040503050406030204" pitchFamily="18" charset="0"/>
                            </a:rPr>
                          </m:ctrlPr>
                        </m:mPr>
                        <m:mr>
                          <m:e>
                            <m:r>
                              <m:rPr>
                                <m:brk m:alnAt="7"/>
                              </m:rPr>
                              <a:rPr lang="en-ZA" sz="2400" b="0" i="1" smtClean="0">
                                <a:solidFill>
                                  <a:srgbClr val="FF0000"/>
                                </a:solidFill>
                                <a:latin typeface="Cambria Math" panose="02040503050406030204" pitchFamily="18" charset="0"/>
                              </a:rPr>
                              <m:t> </m:t>
                            </m:r>
                            <m:r>
                              <a:rPr lang="en-ZA" sz="2400" b="0" i="1" smtClean="0">
                                <a:solidFill>
                                  <a:srgbClr val="FF0000"/>
                                </a:solidFill>
                                <a:latin typeface="Cambria Math" panose="02040503050406030204" pitchFamily="18" charset="0"/>
                              </a:rPr>
                              <m:t> </m:t>
                            </m:r>
                            <m:r>
                              <a:rPr lang="en-ZA" sz="2400" b="0" i="1" smtClean="0">
                                <a:solidFill>
                                  <a:srgbClr val="FF0000"/>
                                </a:solidFill>
                                <a:latin typeface="Cambria Math" panose="02040503050406030204" pitchFamily="18" charset="0"/>
                              </a:rPr>
                              <m:t>𝑔𝑟𝑜𝑢𝑝</m:t>
                            </m:r>
                            <m:r>
                              <a:rPr lang="en-ZA" sz="2400" b="0" i="1" smtClean="0">
                                <a:solidFill>
                                  <a:srgbClr val="FF0000"/>
                                </a:solidFill>
                                <a:latin typeface="Cambria Math" panose="02040503050406030204" pitchFamily="18" charset="0"/>
                              </a:rPr>
                              <m:t>−1</m:t>
                            </m:r>
                          </m:e>
                        </m:mr>
                        <m:mr>
                          <m:e>
                            <m:r>
                              <a:rPr lang="en-ZA" sz="2400" b="0" i="1" smtClean="0">
                                <a:solidFill>
                                  <a:srgbClr val="FF0000"/>
                                </a:solidFill>
                                <a:latin typeface="Cambria Math" panose="02040503050406030204" pitchFamily="18" charset="0"/>
                              </a:rPr>
                              <m:t>  </m:t>
                            </m:r>
                            <m:r>
                              <a:rPr lang="en-ZA" sz="2400" b="0" i="1" smtClean="0">
                                <a:solidFill>
                                  <a:srgbClr val="FF0000"/>
                                </a:solidFill>
                                <a:latin typeface="Cambria Math" panose="02040503050406030204" pitchFamily="18" charset="0"/>
                              </a:rPr>
                              <m:t>𝑔𝑟𝑜𝑢𝑝</m:t>
                            </m:r>
                            <m:r>
                              <a:rPr lang="en-ZA" sz="2400" b="0" i="1" smtClean="0">
                                <a:solidFill>
                                  <a:srgbClr val="FF0000"/>
                                </a:solidFill>
                                <a:latin typeface="Cambria Math" panose="02040503050406030204" pitchFamily="18" charset="0"/>
                              </a:rPr>
                              <m:t> −2</m:t>
                            </m:r>
                          </m:e>
                        </m:mr>
                      </m:m>
                    </m:oMath>
                  </m:oMathPara>
                </a14:m>
                <a:endParaRPr lang="en-ZA" sz="2400" b="0" i="1">
                  <a:solidFill>
                    <a:srgbClr val="FF0000"/>
                  </a:solidFill>
                  <a:latin typeface="Tw Cen MT" panose="020B0602020104020603" pitchFamily="34" charset="0"/>
                </a:endParaRPr>
              </a:p>
              <a:p>
                <a:pPr marL="0" indent="0">
                  <a:buNone/>
                </a:pPr>
                <a:r>
                  <a:rPr lang="en-ZA" sz="2400" b="0">
                    <a:solidFill>
                      <a:srgbClr val="FF0000"/>
                    </a:solidFill>
                    <a:latin typeface="Tw Cen MT" panose="020B0602020104020603" pitchFamily="34" charset="0"/>
                  </a:rPr>
                  <a:t>                                              </a:t>
                </a:r>
                <a14:m>
                  <m:oMath xmlns:m="http://schemas.openxmlformats.org/officeDocument/2006/math">
                    <m:m>
                      <m:mPr>
                        <m:mcs>
                          <m:mc>
                            <m:mcPr>
                              <m:count m:val="2"/>
                              <m:mcJc m:val="center"/>
                            </m:mcPr>
                          </m:mc>
                        </m:mcs>
                        <m:ctrlPr>
                          <a:rPr lang="en-ZA" sz="2000" b="1" i="1" smtClean="0">
                            <a:solidFill>
                              <a:schemeClr val="accent5">
                                <a:lumMod val="75000"/>
                              </a:schemeClr>
                            </a:solidFill>
                            <a:latin typeface="Cambria Math" panose="02040503050406030204" pitchFamily="18" charset="0"/>
                          </a:rPr>
                        </m:ctrlPr>
                      </m:mPr>
                      <m:mr>
                        <m:e>
                          <m:r>
                            <m:rPr>
                              <m:brk m:alnAt="7"/>
                            </m:rPr>
                            <a:rPr lang="en-ZA" sz="2000" b="1" i="1" smtClean="0">
                              <a:solidFill>
                                <a:schemeClr val="accent5">
                                  <a:lumMod val="75000"/>
                                </a:schemeClr>
                              </a:solidFill>
                              <a:latin typeface="Cambria Math" panose="02040503050406030204" pitchFamily="18" charset="0"/>
                            </a:rPr>
                            <m:t>𝑨</m:t>
                          </m:r>
                        </m:e>
                        <m:e>
                          <m:r>
                            <a:rPr lang="en-ZA" sz="2000" b="1" i="1" smtClean="0">
                              <a:solidFill>
                                <a:schemeClr val="accent5">
                                  <a:lumMod val="75000"/>
                                </a:schemeClr>
                              </a:solidFill>
                              <a:latin typeface="Cambria Math" panose="02040503050406030204" pitchFamily="18" charset="0"/>
                            </a:rPr>
                            <m:t> </m:t>
                          </m:r>
                          <m:r>
                            <a:rPr lang="en-ZA" sz="2000" b="1" i="1" smtClean="0">
                              <a:solidFill>
                                <a:schemeClr val="accent5">
                                  <a:lumMod val="75000"/>
                                </a:schemeClr>
                              </a:solidFill>
                              <a:latin typeface="Cambria Math" panose="02040503050406030204" pitchFamily="18" charset="0"/>
                            </a:rPr>
                            <m:t>𝑩</m:t>
                          </m:r>
                          <m:r>
                            <a:rPr lang="en-ZA" sz="2000" b="1" i="1" smtClean="0">
                              <a:solidFill>
                                <a:schemeClr val="accent5">
                                  <a:lumMod val="75000"/>
                                </a:schemeClr>
                              </a:solidFill>
                              <a:latin typeface="Cambria Math" panose="02040503050406030204" pitchFamily="18" charset="0"/>
                            </a:rPr>
                            <m:t>     </m:t>
                          </m:r>
                          <m:m>
                            <m:mPr>
                              <m:mcs>
                                <m:mc>
                                  <m:mcPr>
                                    <m:count m:val="2"/>
                                    <m:mcJc m:val="center"/>
                                  </m:mcPr>
                                </m:mc>
                              </m:mcs>
                              <m:ctrlPr>
                                <a:rPr lang="en-ZA" sz="2000" b="1" i="1" smtClean="0">
                                  <a:solidFill>
                                    <a:schemeClr val="accent5">
                                      <a:lumMod val="75000"/>
                                    </a:schemeClr>
                                  </a:solidFill>
                                  <a:latin typeface="Cambria Math" panose="02040503050406030204" pitchFamily="18" charset="0"/>
                                </a:rPr>
                              </m:ctrlPr>
                            </m:mPr>
                            <m:mr>
                              <m:e>
                                <m:r>
                                  <m:rPr>
                                    <m:brk m:alnAt="7"/>
                                  </m:rPr>
                                  <a:rPr lang="en-ZA" sz="2000" b="1" i="1" smtClean="0">
                                    <a:solidFill>
                                      <a:schemeClr val="accent5">
                                        <a:lumMod val="75000"/>
                                      </a:schemeClr>
                                    </a:solidFill>
                                    <a:latin typeface="Cambria Math" panose="02040503050406030204" pitchFamily="18" charset="0"/>
                                  </a:rPr>
                                  <m:t>𝑪</m:t>
                                </m:r>
                              </m:e>
                              <m:e>
                                <m:r>
                                  <a:rPr lang="en-ZA" sz="2000" b="1" i="1" smtClean="0">
                                    <a:solidFill>
                                      <a:schemeClr val="accent5">
                                        <a:lumMod val="75000"/>
                                      </a:schemeClr>
                                    </a:solidFill>
                                    <a:latin typeface="Cambria Math" panose="02040503050406030204" pitchFamily="18" charset="0"/>
                                  </a:rPr>
                                  <m:t>  </m:t>
                                </m:r>
                                <m:r>
                                  <a:rPr lang="en-ZA" sz="2000" b="1" i="1" smtClean="0">
                                    <a:solidFill>
                                      <a:schemeClr val="accent5">
                                        <a:lumMod val="75000"/>
                                      </a:schemeClr>
                                    </a:solidFill>
                                    <a:latin typeface="Cambria Math" panose="02040503050406030204" pitchFamily="18" charset="0"/>
                                  </a:rPr>
                                  <m:t>𝑫</m:t>
                                </m:r>
                              </m:e>
                            </m:mr>
                          </m:m>
                        </m:e>
                      </m:mr>
                    </m:m>
                  </m:oMath>
                </a14:m>
                <a:endParaRPr lang="en-ZA" sz="2400" b="0" i="0" u="none" strike="noStrike" baseline="0">
                  <a:solidFill>
                    <a:srgbClr val="000000"/>
                  </a:solidFill>
                  <a:latin typeface="Calibri" panose="020F0502020204030204" pitchFamily="34" charset="0"/>
                </a:endParaRPr>
              </a:p>
              <a:p>
                <a:pPr marL="0" indent="0">
                  <a:buNone/>
                </a:pPr>
                <a:endParaRPr lang="en-ZA" sz="2400" b="0" i="1" u="sng" strike="noStrike" baseline="0">
                  <a:solidFill>
                    <a:srgbClr val="000000"/>
                  </a:solidFill>
                  <a:latin typeface="Calibri" panose="020F0502020204030204" pitchFamily="34" charset="0"/>
                </a:endParaRPr>
              </a:p>
              <a:p>
                <a:endParaRPr lang="en-ZA" sz="3600"/>
              </a:p>
            </p:txBody>
          </p:sp>
        </mc:Choice>
        <mc:Fallback xmlns="">
          <p:sp>
            <p:nvSpPr>
              <p:cNvPr id="3" name="Content Placeholder 2">
                <a:extLst>
                  <a:ext uri="{FF2B5EF4-FFF2-40B4-BE49-F238E27FC236}">
                    <a16:creationId xmlns:a16="http://schemas.microsoft.com/office/drawing/2014/main" id="{F944981C-0E57-49C1-9BD0-77BAA7957816}"/>
                  </a:ext>
                </a:extLst>
              </p:cNvPr>
              <p:cNvSpPr>
                <a:spLocks noGrp="1" noRot="1" noChangeAspect="1" noMove="1" noResize="1" noEditPoints="1" noAdjustHandles="1" noChangeArrowheads="1" noChangeShapeType="1" noTextEdit="1"/>
              </p:cNvSpPr>
              <p:nvPr>
                <p:ph idx="1"/>
              </p:nvPr>
            </p:nvSpPr>
            <p:spPr>
              <a:xfrm>
                <a:off x="850107" y="1042404"/>
                <a:ext cx="10803340" cy="5482219"/>
              </a:xfrm>
              <a:blipFill>
                <a:blip r:embed="rId2"/>
                <a:stretch>
                  <a:fillRect l="-846" t="-2113" r="-733"/>
                </a:stretch>
              </a:blipFill>
            </p:spPr>
            <p:txBody>
              <a:bodyPr/>
              <a:lstStyle/>
              <a:p>
                <a:r>
                  <a:rPr lang="en-US">
                    <a:noFill/>
                  </a:rPr>
                  <a:t> </a:t>
                </a:r>
              </a:p>
            </p:txBody>
          </p:sp>
        </mc:Fallback>
      </mc:AlternateContent>
    </p:spTree>
    <p:extLst>
      <p:ext uri="{BB962C8B-B14F-4D97-AF65-F5344CB8AC3E}">
        <p14:creationId xmlns:p14="http://schemas.microsoft.com/office/powerpoint/2010/main" val="42723402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9D0C-F965-41A7-BEB4-CB13E9972142}"/>
              </a:ext>
            </a:extLst>
          </p:cNvPr>
          <p:cNvSpPr>
            <a:spLocks noGrp="1"/>
          </p:cNvSpPr>
          <p:nvPr>
            <p:ph type="title"/>
          </p:nvPr>
        </p:nvSpPr>
        <p:spPr>
          <a:xfrm>
            <a:off x="838200" y="365125"/>
            <a:ext cx="8922760" cy="510383"/>
          </a:xfrm>
        </p:spPr>
        <p:txBody>
          <a:bodyPr>
            <a:normAutofit fontScale="90000"/>
          </a:bodyPr>
          <a:lstStyle/>
          <a:p>
            <a:pPr algn="ctr"/>
            <a:r>
              <a:rPr lang="en-ZA" sz="3600" b="1" i="0" u="none" strike="noStrike" baseline="0">
                <a:solidFill>
                  <a:srgbClr val="000000"/>
                </a:solidFill>
                <a:latin typeface="Tw Cen MT" panose="020B0602020104020603" pitchFamily="34" charset="0"/>
              </a:rPr>
              <a:t>Iteration-2</a:t>
            </a:r>
            <a:endParaRPr lang="en-ZA" sz="3600">
              <a:latin typeface="Tw Cen MT" panose="020B0602020104020603"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EEC37F-7779-4858-B8D5-7E3B06EB782E}"/>
                  </a:ext>
                </a:extLst>
              </p:cNvPr>
              <p:cNvSpPr>
                <a:spLocks noGrp="1"/>
              </p:cNvSpPr>
              <p:nvPr>
                <p:ph sz="half" idx="1"/>
              </p:nvPr>
            </p:nvSpPr>
            <p:spPr>
              <a:xfrm>
                <a:off x="514066" y="1020170"/>
                <a:ext cx="11168418" cy="4817659"/>
              </a:xfrm>
            </p:spPr>
            <p:txBody>
              <a:bodyPr>
                <a:normAutofit/>
              </a:bodyPr>
              <a:lstStyle/>
              <a:p>
                <a:pPr marL="0" indent="0">
                  <a:buNone/>
                </a:pPr>
                <a:r>
                  <a:rPr lang="en-ZA" sz="2400" b="1" i="0" u="none" strike="noStrike" baseline="0">
                    <a:solidFill>
                      <a:srgbClr val="000000"/>
                    </a:solidFill>
                    <a:latin typeface="Tw Cen MT" panose="020B0602020104020603" pitchFamily="34" charset="0"/>
                  </a:rPr>
                  <a:t>7. D</a:t>
                </a:r>
                <a:r>
                  <a:rPr lang="en-ZA" sz="2400" b="1" i="1" u="sng" strike="noStrike" baseline="0">
                    <a:solidFill>
                      <a:srgbClr val="000000"/>
                    </a:solidFill>
                    <a:latin typeface="Tw Cen MT" panose="020B0602020104020603" pitchFamily="34" charset="0"/>
                  </a:rPr>
                  <a:t>etermine </a:t>
                </a:r>
                <a:r>
                  <a:rPr lang="en-ZA" sz="2400" b="1" i="1" u="sng">
                    <a:solidFill>
                      <a:srgbClr val="000000"/>
                    </a:solidFill>
                    <a:latin typeface="Tw Cen MT" panose="020B0602020104020603" pitchFamily="34" charset="0"/>
                  </a:rPr>
                  <a:t>C</a:t>
                </a:r>
                <a:r>
                  <a:rPr lang="en-ZA" sz="2400" b="1" i="1" u="sng" strike="noStrike" baseline="0">
                    <a:solidFill>
                      <a:srgbClr val="000000"/>
                    </a:solidFill>
                    <a:latin typeface="Tw Cen MT" panose="020B0602020104020603" pitchFamily="34" charset="0"/>
                  </a:rPr>
                  <a:t>entroids:</a:t>
                </a:r>
              </a:p>
              <a:p>
                <a:r>
                  <a:rPr lang="en-ZA" sz="2400" b="0" i="0" u="none" strike="noStrike" baseline="0">
                    <a:solidFill>
                      <a:srgbClr val="000000"/>
                    </a:solidFill>
                    <a:latin typeface="Tw Cen MT" panose="020B0602020104020603" pitchFamily="34" charset="0"/>
                  </a:rPr>
                  <a:t>Now we repeat step 4 to calculate the new centroids coordinate based on the clustering of previous iteration. </a:t>
                </a:r>
              </a:p>
              <a:p>
                <a:r>
                  <a:rPr lang="en-ZA" sz="2400" b="0" i="0" u="none" strike="noStrike" baseline="0">
                    <a:solidFill>
                      <a:srgbClr val="000000"/>
                    </a:solidFill>
                    <a:latin typeface="Tw Cen MT" panose="020B0602020104020603" pitchFamily="34" charset="0"/>
                  </a:rPr>
                  <a:t>Group1 and group 2 both has two members, thus the new centroids are;</a:t>
                </a:r>
              </a:p>
              <a:p>
                <a:pPr marL="0" indent="0">
                  <a:buNone/>
                </a:pPr>
                <a:r>
                  <a:rPr lang="en-ZA">
                    <a:solidFill>
                      <a:srgbClr val="FF0000"/>
                    </a:solidFill>
                  </a:rPr>
                  <a:t>         </a:t>
                </a:r>
                <a14:m>
                  <m:oMath xmlns:m="http://schemas.openxmlformats.org/officeDocument/2006/math">
                    <m:sSub>
                      <m:sSubPr>
                        <m:ctrlPr>
                          <a:rPr lang="en-ZA" i="1" smtClean="0">
                            <a:solidFill>
                              <a:srgbClr val="FF0000"/>
                            </a:solidFill>
                            <a:latin typeface="Cambria Math" panose="02040503050406030204" pitchFamily="18" charset="0"/>
                          </a:rPr>
                        </m:ctrlPr>
                      </m:sSubPr>
                      <m:e>
                        <m:r>
                          <a:rPr lang="en-ZA" i="1">
                            <a:solidFill>
                              <a:srgbClr val="FF0000"/>
                            </a:solidFill>
                            <a:latin typeface="Cambria Math" panose="02040503050406030204" pitchFamily="18" charset="0"/>
                          </a:rPr>
                          <m:t>𝑐</m:t>
                        </m:r>
                      </m:e>
                      <m:sub>
                        <m:r>
                          <a:rPr lang="en-ZA" b="0" i="1" smtClean="0">
                            <a:solidFill>
                              <a:srgbClr val="FF0000"/>
                            </a:solidFill>
                            <a:latin typeface="Cambria Math" panose="02040503050406030204" pitchFamily="18" charset="0"/>
                          </a:rPr>
                          <m:t>1</m:t>
                        </m:r>
                      </m:sub>
                    </m:sSub>
                    <m:r>
                      <a:rPr lang="en-ZA" b="0" i="1" smtClean="0">
                        <a:solidFill>
                          <a:srgbClr val="FF0000"/>
                        </a:solidFill>
                        <a:latin typeface="Cambria Math" panose="02040503050406030204" pitchFamily="18" charset="0"/>
                      </a:rPr>
                      <m:t>=</m:t>
                    </m:r>
                    <m:d>
                      <m:dPr>
                        <m:ctrlPr>
                          <a:rPr lang="en-ZA" b="0" i="1" smtClean="0">
                            <a:solidFill>
                              <a:srgbClr val="FF0000"/>
                            </a:solidFill>
                            <a:latin typeface="Cambria Math" panose="02040503050406030204" pitchFamily="18" charset="0"/>
                          </a:rPr>
                        </m:ctrlPr>
                      </m:dPr>
                      <m:e>
                        <m:f>
                          <m:fPr>
                            <m:ctrlPr>
                              <a:rPr lang="en-ZA" b="0" i="1" smtClean="0">
                                <a:solidFill>
                                  <a:srgbClr val="FF0000"/>
                                </a:solidFill>
                                <a:latin typeface="Cambria Math" panose="02040503050406030204" pitchFamily="18" charset="0"/>
                              </a:rPr>
                            </m:ctrlPr>
                          </m:fPr>
                          <m:num>
                            <m:r>
                              <a:rPr lang="en-ZA" b="0" i="1" smtClean="0">
                                <a:solidFill>
                                  <a:srgbClr val="FF0000"/>
                                </a:solidFill>
                                <a:latin typeface="Cambria Math" panose="02040503050406030204" pitchFamily="18" charset="0"/>
                              </a:rPr>
                              <m:t>1+2</m:t>
                            </m:r>
                          </m:num>
                          <m:den>
                            <m:r>
                              <a:rPr lang="en-ZA" b="0" i="1" smtClean="0">
                                <a:solidFill>
                                  <a:srgbClr val="FF0000"/>
                                </a:solidFill>
                                <a:latin typeface="Cambria Math" panose="02040503050406030204" pitchFamily="18" charset="0"/>
                              </a:rPr>
                              <m:t>2</m:t>
                            </m:r>
                          </m:den>
                        </m:f>
                        <m:r>
                          <a:rPr lang="en-ZA" b="0" i="1" smtClean="0">
                            <a:solidFill>
                              <a:srgbClr val="FF0000"/>
                            </a:solidFill>
                            <a:latin typeface="Cambria Math" panose="02040503050406030204" pitchFamily="18" charset="0"/>
                          </a:rPr>
                          <m:t>;</m:t>
                        </m:r>
                        <m:f>
                          <m:fPr>
                            <m:ctrlPr>
                              <a:rPr lang="en-ZA" b="0" i="1" smtClean="0">
                                <a:solidFill>
                                  <a:srgbClr val="FF0000"/>
                                </a:solidFill>
                                <a:latin typeface="Cambria Math" panose="02040503050406030204" pitchFamily="18" charset="0"/>
                              </a:rPr>
                            </m:ctrlPr>
                          </m:fPr>
                          <m:num>
                            <m:r>
                              <a:rPr lang="en-ZA" b="0" i="1" smtClean="0">
                                <a:solidFill>
                                  <a:srgbClr val="FF0000"/>
                                </a:solidFill>
                                <a:latin typeface="Cambria Math" panose="02040503050406030204" pitchFamily="18" charset="0"/>
                              </a:rPr>
                              <m:t>1+1</m:t>
                            </m:r>
                          </m:num>
                          <m:den>
                            <m:r>
                              <a:rPr lang="en-ZA" b="0" i="1" smtClean="0">
                                <a:solidFill>
                                  <a:srgbClr val="FF0000"/>
                                </a:solidFill>
                                <a:latin typeface="Cambria Math" panose="02040503050406030204" pitchFamily="18" charset="0"/>
                              </a:rPr>
                              <m:t>2</m:t>
                            </m:r>
                          </m:den>
                        </m:f>
                      </m:e>
                    </m:d>
                    <m:r>
                      <a:rPr lang="en-ZA" b="0" i="1" smtClean="0">
                        <a:solidFill>
                          <a:srgbClr val="FF0000"/>
                        </a:solidFill>
                        <a:latin typeface="Cambria Math" panose="02040503050406030204" pitchFamily="18" charset="0"/>
                      </a:rPr>
                      <m:t>=</m:t>
                    </m:r>
                    <m:d>
                      <m:dPr>
                        <m:ctrlPr>
                          <a:rPr lang="en-ZA" b="0" i="1" smtClean="0">
                            <a:solidFill>
                              <a:srgbClr val="FF0000"/>
                            </a:solidFill>
                            <a:latin typeface="Cambria Math" panose="02040503050406030204" pitchFamily="18" charset="0"/>
                          </a:rPr>
                        </m:ctrlPr>
                      </m:dPr>
                      <m:e>
                        <m:r>
                          <a:rPr lang="en-ZA" i="1">
                            <a:solidFill>
                              <a:srgbClr val="FF0000"/>
                            </a:solidFill>
                            <a:latin typeface="Cambria Math" panose="02040503050406030204" pitchFamily="18" charset="0"/>
                          </a:rPr>
                          <m:t>1</m:t>
                        </m:r>
                        <m:f>
                          <m:fPr>
                            <m:ctrlPr>
                              <a:rPr lang="en-ZA" i="1">
                                <a:solidFill>
                                  <a:srgbClr val="FF0000"/>
                                </a:solidFill>
                                <a:latin typeface="Cambria Math" panose="02040503050406030204" pitchFamily="18" charset="0"/>
                              </a:rPr>
                            </m:ctrlPr>
                          </m:fPr>
                          <m:num>
                            <m:r>
                              <a:rPr lang="en-ZA" i="1">
                                <a:solidFill>
                                  <a:srgbClr val="FF0000"/>
                                </a:solidFill>
                                <a:latin typeface="Cambria Math" panose="02040503050406030204" pitchFamily="18" charset="0"/>
                              </a:rPr>
                              <m:t>1</m:t>
                            </m:r>
                          </m:num>
                          <m:den>
                            <m:r>
                              <a:rPr lang="en-ZA" i="1">
                                <a:solidFill>
                                  <a:srgbClr val="FF0000"/>
                                </a:solidFill>
                                <a:latin typeface="Cambria Math" panose="02040503050406030204" pitchFamily="18" charset="0"/>
                              </a:rPr>
                              <m:t>2</m:t>
                            </m:r>
                          </m:den>
                        </m:f>
                        <m:r>
                          <a:rPr lang="en-ZA" i="1">
                            <a:solidFill>
                              <a:srgbClr val="FF0000"/>
                            </a:solidFill>
                            <a:latin typeface="Cambria Math" panose="02040503050406030204" pitchFamily="18" charset="0"/>
                          </a:rPr>
                          <m:t>;1</m:t>
                        </m:r>
                      </m:e>
                    </m:d>
                  </m:oMath>
                </a14:m>
                <a:r>
                  <a:rPr lang="en-ZA" sz="3200">
                    <a:latin typeface="Tw Cen MT" panose="020B0602020104020603" pitchFamily="34" charset="0"/>
                  </a:rPr>
                  <a:t> </a:t>
                </a:r>
                <a:r>
                  <a:rPr lang="en-ZA" sz="2400">
                    <a:latin typeface="Tw Cen MT" panose="020B0602020104020603" pitchFamily="34" charset="0"/>
                  </a:rPr>
                  <a:t>and,</a:t>
                </a:r>
              </a:p>
              <a:p>
                <a:pPr marL="0" indent="0">
                  <a:buNone/>
                </a:pPr>
                <a:r>
                  <a:rPr lang="en-ZA" sz="3600">
                    <a:latin typeface="Tw Cen MT" panose="020B0602020104020603" pitchFamily="34" charset="0"/>
                  </a:rPr>
                  <a:t>      </a:t>
                </a:r>
                <a14:m>
                  <m:oMath xmlns:m="http://schemas.openxmlformats.org/officeDocument/2006/math">
                    <m:sSub>
                      <m:sSubPr>
                        <m:ctrlPr>
                          <a:rPr lang="en-ZA" i="1">
                            <a:solidFill>
                              <a:srgbClr val="FF0000"/>
                            </a:solidFill>
                            <a:latin typeface="Cambria Math" panose="02040503050406030204" pitchFamily="18" charset="0"/>
                          </a:rPr>
                        </m:ctrlPr>
                      </m:sSubPr>
                      <m:e>
                        <m:r>
                          <a:rPr lang="en-ZA" i="1">
                            <a:solidFill>
                              <a:srgbClr val="FF0000"/>
                            </a:solidFill>
                            <a:latin typeface="Cambria Math" panose="02040503050406030204" pitchFamily="18" charset="0"/>
                          </a:rPr>
                          <m:t>𝑐</m:t>
                        </m:r>
                      </m:e>
                      <m:sub>
                        <m:r>
                          <a:rPr lang="en-ZA" i="1">
                            <a:solidFill>
                              <a:srgbClr val="FF0000"/>
                            </a:solidFill>
                            <a:latin typeface="Cambria Math" panose="02040503050406030204" pitchFamily="18" charset="0"/>
                          </a:rPr>
                          <m:t>2</m:t>
                        </m:r>
                      </m:sub>
                    </m:sSub>
                    <m:r>
                      <a:rPr lang="en-ZA" i="1">
                        <a:solidFill>
                          <a:srgbClr val="FF0000"/>
                        </a:solidFill>
                        <a:latin typeface="Cambria Math" panose="02040503050406030204" pitchFamily="18" charset="0"/>
                      </a:rPr>
                      <m:t>=</m:t>
                    </m:r>
                    <m:d>
                      <m:dPr>
                        <m:ctrlPr>
                          <a:rPr lang="en-ZA" i="1">
                            <a:solidFill>
                              <a:srgbClr val="FF0000"/>
                            </a:solidFill>
                            <a:latin typeface="Cambria Math" panose="02040503050406030204" pitchFamily="18" charset="0"/>
                          </a:rPr>
                        </m:ctrlPr>
                      </m:dPr>
                      <m:e>
                        <m:f>
                          <m:fPr>
                            <m:ctrlPr>
                              <a:rPr lang="en-ZA" i="1">
                                <a:solidFill>
                                  <a:srgbClr val="FF0000"/>
                                </a:solidFill>
                                <a:latin typeface="Cambria Math" panose="02040503050406030204" pitchFamily="18" charset="0"/>
                              </a:rPr>
                            </m:ctrlPr>
                          </m:fPr>
                          <m:num>
                            <m:r>
                              <a:rPr lang="en-ZA" i="1">
                                <a:solidFill>
                                  <a:srgbClr val="FF0000"/>
                                </a:solidFill>
                                <a:latin typeface="Cambria Math" panose="02040503050406030204" pitchFamily="18" charset="0"/>
                              </a:rPr>
                              <m:t>4+5</m:t>
                            </m:r>
                          </m:num>
                          <m:den>
                            <m:r>
                              <a:rPr lang="en-ZA" b="0" i="1" smtClean="0">
                                <a:solidFill>
                                  <a:srgbClr val="FF0000"/>
                                </a:solidFill>
                                <a:latin typeface="Cambria Math" panose="02040503050406030204" pitchFamily="18" charset="0"/>
                              </a:rPr>
                              <m:t>2</m:t>
                            </m:r>
                          </m:den>
                        </m:f>
                        <m:r>
                          <a:rPr lang="en-ZA" i="1">
                            <a:solidFill>
                              <a:srgbClr val="FF0000"/>
                            </a:solidFill>
                            <a:latin typeface="Cambria Math" panose="02040503050406030204" pitchFamily="18" charset="0"/>
                          </a:rPr>
                          <m:t>;</m:t>
                        </m:r>
                        <m:f>
                          <m:fPr>
                            <m:ctrlPr>
                              <a:rPr lang="en-ZA" i="1">
                                <a:solidFill>
                                  <a:srgbClr val="FF0000"/>
                                </a:solidFill>
                                <a:latin typeface="Cambria Math" panose="02040503050406030204" pitchFamily="18" charset="0"/>
                              </a:rPr>
                            </m:ctrlPr>
                          </m:fPr>
                          <m:num>
                            <m:r>
                              <a:rPr lang="en-ZA" i="1">
                                <a:solidFill>
                                  <a:srgbClr val="FF0000"/>
                                </a:solidFill>
                                <a:latin typeface="Cambria Math" panose="02040503050406030204" pitchFamily="18" charset="0"/>
                              </a:rPr>
                              <m:t>3+4</m:t>
                            </m:r>
                          </m:num>
                          <m:den>
                            <m:r>
                              <a:rPr lang="en-ZA" b="0" i="1" smtClean="0">
                                <a:solidFill>
                                  <a:srgbClr val="FF0000"/>
                                </a:solidFill>
                                <a:latin typeface="Cambria Math" panose="02040503050406030204" pitchFamily="18" charset="0"/>
                              </a:rPr>
                              <m:t>2</m:t>
                            </m:r>
                          </m:den>
                        </m:f>
                      </m:e>
                    </m:d>
                    <m:r>
                      <a:rPr lang="en-ZA" b="0" i="1" smtClean="0">
                        <a:solidFill>
                          <a:srgbClr val="FF0000"/>
                        </a:solidFill>
                        <a:latin typeface="Cambria Math" panose="02040503050406030204" pitchFamily="18" charset="0"/>
                      </a:rPr>
                      <m:t>=</m:t>
                    </m:r>
                    <m:d>
                      <m:dPr>
                        <m:ctrlPr>
                          <a:rPr lang="en-ZA" b="0" i="1" smtClean="0">
                            <a:solidFill>
                              <a:srgbClr val="FF0000"/>
                            </a:solidFill>
                            <a:latin typeface="Cambria Math" panose="02040503050406030204" pitchFamily="18" charset="0"/>
                          </a:rPr>
                        </m:ctrlPr>
                      </m:dPr>
                      <m:e>
                        <m:r>
                          <a:rPr lang="en-ZA" b="0" i="1" smtClean="0">
                            <a:solidFill>
                              <a:srgbClr val="FF0000"/>
                            </a:solidFill>
                            <a:latin typeface="Cambria Math" panose="02040503050406030204" pitchFamily="18" charset="0"/>
                          </a:rPr>
                          <m:t>4</m:t>
                        </m:r>
                        <m:f>
                          <m:fPr>
                            <m:ctrlPr>
                              <a:rPr lang="en-ZA" b="0" i="1" smtClean="0">
                                <a:solidFill>
                                  <a:srgbClr val="FF0000"/>
                                </a:solidFill>
                                <a:latin typeface="Cambria Math" panose="02040503050406030204" pitchFamily="18" charset="0"/>
                              </a:rPr>
                            </m:ctrlPr>
                          </m:fPr>
                          <m:num>
                            <m:r>
                              <a:rPr lang="en-ZA" b="0" i="1" smtClean="0">
                                <a:solidFill>
                                  <a:srgbClr val="FF0000"/>
                                </a:solidFill>
                                <a:latin typeface="Cambria Math" panose="02040503050406030204" pitchFamily="18" charset="0"/>
                              </a:rPr>
                              <m:t>1</m:t>
                            </m:r>
                          </m:num>
                          <m:den>
                            <m:r>
                              <a:rPr lang="en-ZA" b="0" i="1" smtClean="0">
                                <a:solidFill>
                                  <a:srgbClr val="FF0000"/>
                                </a:solidFill>
                                <a:latin typeface="Cambria Math" panose="02040503050406030204" pitchFamily="18" charset="0"/>
                              </a:rPr>
                              <m:t>2</m:t>
                            </m:r>
                          </m:den>
                        </m:f>
                        <m:r>
                          <a:rPr lang="en-ZA" b="0" i="1" smtClean="0">
                            <a:solidFill>
                              <a:srgbClr val="FF0000"/>
                            </a:solidFill>
                            <a:latin typeface="Cambria Math" panose="02040503050406030204" pitchFamily="18" charset="0"/>
                          </a:rPr>
                          <m:t>;3</m:t>
                        </m:r>
                        <m:f>
                          <m:fPr>
                            <m:ctrlPr>
                              <a:rPr lang="en-ZA" b="0" i="1" smtClean="0">
                                <a:solidFill>
                                  <a:srgbClr val="FF0000"/>
                                </a:solidFill>
                                <a:latin typeface="Cambria Math" panose="02040503050406030204" pitchFamily="18" charset="0"/>
                              </a:rPr>
                            </m:ctrlPr>
                          </m:fPr>
                          <m:num>
                            <m:r>
                              <a:rPr lang="en-ZA" b="0" i="1" smtClean="0">
                                <a:solidFill>
                                  <a:srgbClr val="FF0000"/>
                                </a:solidFill>
                                <a:latin typeface="Cambria Math" panose="02040503050406030204" pitchFamily="18" charset="0"/>
                              </a:rPr>
                              <m:t>1</m:t>
                            </m:r>
                          </m:num>
                          <m:den>
                            <m:r>
                              <a:rPr lang="en-ZA" b="0" i="1" smtClean="0">
                                <a:solidFill>
                                  <a:srgbClr val="FF0000"/>
                                </a:solidFill>
                                <a:latin typeface="Cambria Math" panose="02040503050406030204" pitchFamily="18" charset="0"/>
                              </a:rPr>
                              <m:t>2</m:t>
                            </m:r>
                          </m:den>
                        </m:f>
                      </m:e>
                    </m:d>
                  </m:oMath>
                </a14:m>
                <a:endParaRPr lang="en-ZA" sz="3600">
                  <a:latin typeface="Tw Cen MT" panose="020B0602020104020603" pitchFamily="34" charset="0"/>
                </a:endParaRPr>
              </a:p>
            </p:txBody>
          </p:sp>
        </mc:Choice>
        <mc:Fallback xmlns="">
          <p:sp>
            <p:nvSpPr>
              <p:cNvPr id="3" name="Content Placeholder 2">
                <a:extLst>
                  <a:ext uri="{FF2B5EF4-FFF2-40B4-BE49-F238E27FC236}">
                    <a16:creationId xmlns:a16="http://schemas.microsoft.com/office/drawing/2014/main" id="{AAEEC37F-7779-4858-B8D5-7E3B06EB782E}"/>
                  </a:ext>
                </a:extLst>
              </p:cNvPr>
              <p:cNvSpPr>
                <a:spLocks noGrp="1" noRot="1" noChangeAspect="1" noMove="1" noResize="1" noEditPoints="1" noAdjustHandles="1" noChangeArrowheads="1" noChangeShapeType="1" noTextEdit="1"/>
              </p:cNvSpPr>
              <p:nvPr>
                <p:ph sz="half" idx="1"/>
              </p:nvPr>
            </p:nvSpPr>
            <p:spPr>
              <a:xfrm>
                <a:off x="514066" y="1020170"/>
                <a:ext cx="11168418" cy="4817659"/>
              </a:xfrm>
              <a:blipFill>
                <a:blip r:embed="rId2"/>
                <a:stretch>
                  <a:fillRect l="-819" t="-1770"/>
                </a:stretch>
              </a:blipFill>
            </p:spPr>
            <p:txBody>
              <a:bodyPr/>
              <a:lstStyle/>
              <a:p>
                <a:r>
                  <a:rPr lang="en-US">
                    <a:noFill/>
                  </a:rPr>
                  <a:t> </a:t>
                </a:r>
              </a:p>
            </p:txBody>
          </p:sp>
        </mc:Fallback>
      </mc:AlternateContent>
      <p:pic>
        <p:nvPicPr>
          <p:cNvPr id="7" name="Content Placeholder 6">
            <a:extLst>
              <a:ext uri="{FF2B5EF4-FFF2-40B4-BE49-F238E27FC236}">
                <a16:creationId xmlns:a16="http://schemas.microsoft.com/office/drawing/2014/main" id="{32AA2DD2-B1E5-41DF-805F-68635C20F37B}"/>
              </a:ext>
            </a:extLst>
          </p:cNvPr>
          <p:cNvPicPr>
            <a:picLocks noGrp="1" noChangeAspect="1"/>
          </p:cNvPicPr>
          <p:nvPr>
            <p:ph sz="half" idx="2"/>
          </p:nvPr>
        </p:nvPicPr>
        <p:blipFill rotWithShape="1">
          <a:blip r:embed="rId3">
            <a:extLst>
              <a:ext uri="{BEBA8EAE-BF5A-486C-A8C5-ECC9F3942E4B}">
                <a14:imgProps xmlns:a14="http://schemas.microsoft.com/office/drawing/2010/main">
                  <a14:imgLayer r:embed="rId4">
                    <a14:imgEffect>
                      <a14:sharpenSoften amount="50000"/>
                    </a14:imgEffect>
                    <a14:imgEffect>
                      <a14:colorTemperature colorTemp="8800"/>
                    </a14:imgEffect>
                    <a14:imgEffect>
                      <a14:saturation sat="300000"/>
                    </a14:imgEffect>
                  </a14:imgLayer>
                </a14:imgProps>
              </a:ext>
            </a:extLst>
          </a:blip>
          <a:srcRect l="25070" t="28474" r="45235" b="28474"/>
          <a:stretch/>
        </p:blipFill>
        <p:spPr>
          <a:xfrm>
            <a:off x="7331657" y="3111690"/>
            <a:ext cx="3493827" cy="2385622"/>
          </a:xfrm>
          <a:prstGeom prst="rect">
            <a:avLst/>
          </a:prstGeom>
        </p:spPr>
      </p:pic>
    </p:spTree>
    <p:extLst>
      <p:ext uri="{BB962C8B-B14F-4D97-AF65-F5344CB8AC3E}">
        <p14:creationId xmlns:p14="http://schemas.microsoft.com/office/powerpoint/2010/main" val="29592225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50E78-9017-4173-9E20-AB1A05D46E0D}"/>
              </a:ext>
            </a:extLst>
          </p:cNvPr>
          <p:cNvSpPr>
            <a:spLocks noGrp="1"/>
          </p:cNvSpPr>
          <p:nvPr>
            <p:ph type="title"/>
          </p:nvPr>
        </p:nvSpPr>
        <p:spPr>
          <a:xfrm>
            <a:off x="838200" y="365125"/>
            <a:ext cx="9083722" cy="644809"/>
          </a:xfrm>
        </p:spPr>
        <p:txBody>
          <a:bodyPr>
            <a:normAutofit/>
          </a:bodyPr>
          <a:lstStyle/>
          <a:p>
            <a:pPr algn="ctr"/>
            <a:r>
              <a:rPr lang="en-ZA" sz="3600" b="1" i="0" u="none" strike="noStrike" baseline="0">
                <a:solidFill>
                  <a:srgbClr val="000000"/>
                </a:solidFill>
                <a:latin typeface="Tw Cen MT" panose="020B0602020104020603" pitchFamily="34" charset="0"/>
              </a:rPr>
              <a:t>Iteration-2 (Continued)</a:t>
            </a:r>
            <a:endParaRPr lang="en-ZA" sz="36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42CB0E-DDE6-4F0F-9CED-0CB8C5A921E1}"/>
                  </a:ext>
                </a:extLst>
              </p:cNvPr>
              <p:cNvSpPr>
                <a:spLocks noGrp="1"/>
              </p:cNvSpPr>
              <p:nvPr>
                <p:ph idx="1"/>
              </p:nvPr>
            </p:nvSpPr>
            <p:spPr>
              <a:xfrm>
                <a:off x="838199" y="1009934"/>
                <a:ext cx="10857932" cy="5240741"/>
              </a:xfrm>
            </p:spPr>
            <p:txBody>
              <a:bodyPr>
                <a:normAutofit fontScale="92500" lnSpcReduction="20000"/>
              </a:bodyPr>
              <a:lstStyle/>
              <a:p>
                <a:pPr marL="0" indent="0">
                  <a:buNone/>
                </a:pPr>
                <a:r>
                  <a:rPr lang="en-ZA" sz="2400" b="1" i="0" u="none" strike="noStrike" baseline="0">
                    <a:solidFill>
                      <a:srgbClr val="000000"/>
                    </a:solidFill>
                    <a:latin typeface="Tw Cen MT" panose="020B0602020104020603" pitchFamily="34" charset="0"/>
                  </a:rPr>
                  <a:t>8. </a:t>
                </a:r>
                <a:r>
                  <a:rPr lang="en-ZA" sz="2400" b="1" i="1" u="sng" strike="noStrike" baseline="0">
                    <a:solidFill>
                      <a:srgbClr val="000000"/>
                    </a:solidFill>
                    <a:latin typeface="Tw Cen MT" panose="020B0602020104020603" pitchFamily="34" charset="0"/>
                  </a:rPr>
                  <a:t>Objects-Centroids Distances</a:t>
                </a:r>
                <a:r>
                  <a:rPr lang="en-ZA" sz="2400" b="0" i="1" u="sng" strike="noStrike" baseline="0">
                    <a:solidFill>
                      <a:srgbClr val="000000"/>
                    </a:solidFill>
                    <a:latin typeface="Tw Cen MT" panose="020B0602020104020603" pitchFamily="34" charset="0"/>
                  </a:rPr>
                  <a:t>: </a:t>
                </a:r>
              </a:p>
              <a:p>
                <a:r>
                  <a:rPr lang="en-ZA" sz="2400" b="0" i="0" u="none" strike="noStrike" baseline="0">
                    <a:solidFill>
                      <a:srgbClr val="000000"/>
                    </a:solidFill>
                    <a:latin typeface="Tw Cen MT" panose="020B0602020104020603" pitchFamily="34" charset="0"/>
                  </a:rPr>
                  <a:t>Repeat step 2 again, we have new distance matrix at iteration 2 as </a:t>
                </a:r>
              </a:p>
              <a:p>
                <a:pPr marL="0" indent="0">
                  <a:buNone/>
                </a:pPr>
                <a14:m>
                  <m:oMathPara xmlns:m="http://schemas.openxmlformats.org/officeDocument/2006/math">
                    <m:oMathParaPr>
                      <m:jc m:val="centerGroup"/>
                    </m:oMathParaPr>
                    <m:oMath xmlns:m="http://schemas.openxmlformats.org/officeDocument/2006/math">
                      <m:sSup>
                        <m:sSupPr>
                          <m:ctrlPr>
                            <a:rPr lang="en-ZA" sz="2400" i="1" smtClean="0">
                              <a:solidFill>
                                <a:srgbClr val="FF0000"/>
                              </a:solidFill>
                              <a:latin typeface="Cambria Math" panose="02040503050406030204" pitchFamily="18" charset="0"/>
                            </a:rPr>
                          </m:ctrlPr>
                        </m:sSupPr>
                        <m:e>
                          <m:r>
                            <a:rPr lang="en-ZA" sz="2400" b="0" i="1" smtClean="0">
                              <a:solidFill>
                                <a:srgbClr val="FF0000"/>
                              </a:solidFill>
                              <a:latin typeface="Cambria Math" panose="02040503050406030204" pitchFamily="18" charset="0"/>
                            </a:rPr>
                            <m:t>𝐷</m:t>
                          </m:r>
                        </m:e>
                        <m:sup>
                          <m:r>
                            <a:rPr lang="en-ZA" sz="2400" b="0" i="1" smtClean="0">
                              <a:solidFill>
                                <a:srgbClr val="FF0000"/>
                              </a:solidFill>
                              <a:latin typeface="Cambria Math" panose="02040503050406030204" pitchFamily="18" charset="0"/>
                            </a:rPr>
                            <m:t>2</m:t>
                          </m:r>
                        </m:sup>
                      </m:sSup>
                      <m:r>
                        <a:rPr lang="en-ZA" sz="2400" b="0" i="1" smtClean="0">
                          <a:solidFill>
                            <a:srgbClr val="FF0000"/>
                          </a:solidFill>
                          <a:latin typeface="Cambria Math" panose="02040503050406030204" pitchFamily="18" charset="0"/>
                        </a:rPr>
                        <m:t>=</m:t>
                      </m:r>
                      <m:d>
                        <m:dPr>
                          <m:begChr m:val="["/>
                          <m:endChr m:val="]"/>
                          <m:ctrlPr>
                            <a:rPr lang="en-ZA" sz="2400" b="0" i="1" smtClean="0">
                              <a:solidFill>
                                <a:srgbClr val="FF0000"/>
                              </a:solidFill>
                              <a:latin typeface="Cambria Math" panose="02040503050406030204" pitchFamily="18" charset="0"/>
                            </a:rPr>
                          </m:ctrlPr>
                        </m:dPr>
                        <m:e>
                          <m:m>
                            <m:mPr>
                              <m:mcs>
                                <m:mc>
                                  <m:mcPr>
                                    <m:count m:val="2"/>
                                    <m:mcJc m:val="center"/>
                                  </m:mcPr>
                                </m:mc>
                              </m:mcs>
                              <m:ctrlPr>
                                <a:rPr lang="en-ZA" sz="2400" b="0" i="1" smtClean="0">
                                  <a:solidFill>
                                    <a:srgbClr val="FF0000"/>
                                  </a:solidFill>
                                  <a:latin typeface="Cambria Math" panose="02040503050406030204" pitchFamily="18" charset="0"/>
                                </a:rPr>
                              </m:ctrlPr>
                            </m:mPr>
                            <m:mr>
                              <m:e>
                                <m:r>
                                  <m:rPr>
                                    <m:brk m:alnAt="7"/>
                                  </m:rPr>
                                  <a:rPr lang="en-ZA" sz="2400" b="0" i="1" smtClean="0">
                                    <a:solidFill>
                                      <a:srgbClr val="FF0000"/>
                                    </a:solidFill>
                                    <a:latin typeface="Cambria Math" panose="02040503050406030204" pitchFamily="18" charset="0"/>
                                  </a:rPr>
                                  <m:t>0</m:t>
                                </m:r>
                                <m:r>
                                  <a:rPr lang="en-ZA" sz="2400" b="0" i="1" smtClean="0">
                                    <a:solidFill>
                                      <a:srgbClr val="FF0000"/>
                                    </a:solidFill>
                                    <a:latin typeface="Cambria Math" panose="02040503050406030204" pitchFamily="18" charset="0"/>
                                  </a:rPr>
                                  <m:t>.5</m:t>
                                </m:r>
                              </m:e>
                              <m:e>
                                <m:r>
                                  <a:rPr lang="en-ZA" sz="2400" b="0" i="1" smtClean="0">
                                    <a:solidFill>
                                      <a:srgbClr val="FF0000"/>
                                    </a:solidFill>
                                    <a:latin typeface="Cambria Math" panose="02040503050406030204" pitchFamily="18" charset="0"/>
                                  </a:rPr>
                                  <m:t>0.5</m:t>
                                </m:r>
                              </m:e>
                            </m:mr>
                            <m:mr>
                              <m:e>
                                <m:r>
                                  <a:rPr lang="en-ZA" sz="2400" b="0" i="1" smtClean="0">
                                    <a:solidFill>
                                      <a:srgbClr val="FF0000"/>
                                    </a:solidFill>
                                    <a:latin typeface="Cambria Math" panose="02040503050406030204" pitchFamily="18" charset="0"/>
                                  </a:rPr>
                                  <m:t>4.30</m:t>
                                </m:r>
                              </m:e>
                              <m:e>
                                <m:r>
                                  <a:rPr lang="en-ZA" sz="2400" b="0" i="1" smtClean="0">
                                    <a:solidFill>
                                      <a:srgbClr val="FF0000"/>
                                    </a:solidFill>
                                    <a:latin typeface="Cambria Math" panose="02040503050406030204" pitchFamily="18" charset="0"/>
                                  </a:rPr>
                                  <m:t>3.54</m:t>
                                </m:r>
                              </m:e>
                            </m:mr>
                          </m:m>
                          <m:r>
                            <a:rPr lang="en-ZA" sz="2400" b="0" i="1" smtClean="0">
                              <a:solidFill>
                                <a:srgbClr val="FF0000"/>
                              </a:solidFill>
                              <a:latin typeface="Cambria Math" panose="02040503050406030204" pitchFamily="18" charset="0"/>
                            </a:rPr>
                            <m:t>   </m:t>
                          </m:r>
                          <m:m>
                            <m:mPr>
                              <m:mcs>
                                <m:mc>
                                  <m:mcPr>
                                    <m:count m:val="2"/>
                                    <m:mcJc m:val="center"/>
                                  </m:mcPr>
                                </m:mc>
                              </m:mcs>
                              <m:ctrlPr>
                                <a:rPr lang="en-ZA" sz="2400" b="0" i="1" smtClean="0">
                                  <a:solidFill>
                                    <a:srgbClr val="FF0000"/>
                                  </a:solidFill>
                                  <a:latin typeface="Cambria Math" panose="02040503050406030204" pitchFamily="18" charset="0"/>
                                </a:rPr>
                              </m:ctrlPr>
                            </m:mPr>
                            <m:mr>
                              <m:e>
                                <m:r>
                                  <m:rPr>
                                    <m:brk m:alnAt="7"/>
                                  </m:rPr>
                                  <a:rPr lang="en-ZA" sz="2400" b="0" i="1" smtClean="0">
                                    <a:solidFill>
                                      <a:srgbClr val="FF0000"/>
                                    </a:solidFill>
                                    <a:latin typeface="Cambria Math" panose="02040503050406030204" pitchFamily="18" charset="0"/>
                                  </a:rPr>
                                  <m:t>3</m:t>
                                </m:r>
                                <m:r>
                                  <a:rPr lang="en-ZA" sz="2400" b="0" i="1" smtClean="0">
                                    <a:solidFill>
                                      <a:srgbClr val="FF0000"/>
                                    </a:solidFill>
                                    <a:latin typeface="Cambria Math" panose="02040503050406030204" pitchFamily="18" charset="0"/>
                                  </a:rPr>
                                  <m:t>.20</m:t>
                                </m:r>
                              </m:e>
                              <m:e>
                                <m:r>
                                  <a:rPr lang="en-ZA" sz="2400" b="0" i="1" smtClean="0">
                                    <a:solidFill>
                                      <a:srgbClr val="FF0000"/>
                                    </a:solidFill>
                                    <a:latin typeface="Cambria Math" panose="02040503050406030204" pitchFamily="18" charset="0"/>
                                  </a:rPr>
                                  <m:t>4.61</m:t>
                                </m:r>
                              </m:e>
                            </m:mr>
                            <m:mr>
                              <m:e>
                                <m:r>
                                  <a:rPr lang="en-ZA" sz="2400" b="0" i="1" smtClean="0">
                                    <a:solidFill>
                                      <a:srgbClr val="FF0000"/>
                                    </a:solidFill>
                                    <a:latin typeface="Cambria Math" panose="02040503050406030204" pitchFamily="18" charset="0"/>
                                  </a:rPr>
                                  <m:t>0.71</m:t>
                                </m:r>
                              </m:e>
                              <m:e>
                                <m:r>
                                  <a:rPr lang="en-ZA" sz="2400" b="0" i="1" smtClean="0">
                                    <a:solidFill>
                                      <a:srgbClr val="FF0000"/>
                                    </a:solidFill>
                                    <a:latin typeface="Cambria Math" panose="02040503050406030204" pitchFamily="18" charset="0"/>
                                  </a:rPr>
                                  <m:t>0.71</m:t>
                                </m:r>
                              </m:e>
                            </m:mr>
                          </m:m>
                        </m:e>
                      </m:d>
                      <m:r>
                        <a:rPr lang="en-ZA" sz="2400" b="0" i="1" smtClean="0">
                          <a:solidFill>
                            <a:srgbClr val="FF0000"/>
                          </a:solidFill>
                          <a:latin typeface="Cambria Math" panose="02040503050406030204" pitchFamily="18" charset="0"/>
                        </a:rPr>
                        <m:t>      </m:t>
                      </m:r>
                      <m:m>
                        <m:mPr>
                          <m:mcs>
                            <m:mc>
                              <m:mcPr>
                                <m:count m:val="1"/>
                                <m:mcJc m:val="center"/>
                              </m:mcPr>
                            </m:mc>
                          </m:mcs>
                          <m:ctrlPr>
                            <a:rPr lang="en-ZA" sz="2400" b="0" i="1" smtClean="0">
                              <a:solidFill>
                                <a:srgbClr val="FF0000"/>
                              </a:solidFill>
                              <a:latin typeface="Cambria Math" panose="02040503050406030204" pitchFamily="18" charset="0"/>
                            </a:rPr>
                          </m:ctrlPr>
                        </m:mPr>
                        <m:mr>
                          <m:e>
                            <m:sSub>
                              <m:sSubPr>
                                <m:ctrlPr>
                                  <a:rPr lang="en-ZA" sz="2400" b="0" i="1" smtClean="0">
                                    <a:solidFill>
                                      <a:srgbClr val="FF0000"/>
                                    </a:solidFill>
                                    <a:latin typeface="Cambria Math" panose="02040503050406030204" pitchFamily="18" charset="0"/>
                                  </a:rPr>
                                </m:ctrlPr>
                              </m:sSubPr>
                              <m:e>
                                <m:r>
                                  <a:rPr lang="en-ZA" sz="2400" b="0" i="1" smtClean="0">
                                    <a:solidFill>
                                      <a:srgbClr val="FF0000"/>
                                    </a:solidFill>
                                    <a:latin typeface="Cambria Math" panose="02040503050406030204" pitchFamily="18" charset="0"/>
                                  </a:rPr>
                                  <m:t>𝑐</m:t>
                                </m:r>
                              </m:e>
                              <m:sub>
                                <m:r>
                                  <a:rPr lang="en-ZA" sz="2400" b="0" i="1" smtClean="0">
                                    <a:solidFill>
                                      <a:srgbClr val="FF0000"/>
                                    </a:solidFill>
                                    <a:latin typeface="Cambria Math" panose="02040503050406030204" pitchFamily="18" charset="0"/>
                                  </a:rPr>
                                  <m:t>1</m:t>
                                </m:r>
                              </m:sub>
                            </m:sSub>
                            <m:r>
                              <m:rPr>
                                <m:brk m:alnAt="7"/>
                              </m:rPr>
                              <a:rPr lang="en-ZA" sz="2400" b="0" i="1" smtClean="0">
                                <a:solidFill>
                                  <a:srgbClr val="FF0000"/>
                                </a:solidFill>
                                <a:latin typeface="Cambria Math" panose="02040503050406030204" pitchFamily="18" charset="0"/>
                              </a:rPr>
                              <m:t>=</m:t>
                            </m:r>
                            <m:d>
                              <m:dPr>
                                <m:ctrlPr>
                                  <a:rPr lang="en-ZA" sz="2400" b="0" i="1" smtClean="0">
                                    <a:solidFill>
                                      <a:srgbClr val="FF0000"/>
                                    </a:solidFill>
                                    <a:latin typeface="Cambria Math" panose="02040503050406030204" pitchFamily="18" charset="0"/>
                                  </a:rPr>
                                </m:ctrlPr>
                              </m:dPr>
                              <m:e>
                                <m:r>
                                  <m:rPr>
                                    <m:brk m:alnAt="7"/>
                                  </m:rPr>
                                  <a:rPr lang="en-ZA" sz="2400" b="0" i="1" smtClean="0">
                                    <a:solidFill>
                                      <a:srgbClr val="FF0000"/>
                                    </a:solidFill>
                                    <a:latin typeface="Cambria Math" panose="02040503050406030204" pitchFamily="18" charset="0"/>
                                  </a:rPr>
                                  <m:t>1</m:t>
                                </m:r>
                                <m:f>
                                  <m:fPr>
                                    <m:ctrlPr>
                                      <a:rPr lang="en-ZA" sz="2400" b="0" i="1" smtClean="0">
                                        <a:solidFill>
                                          <a:srgbClr val="FF0000"/>
                                        </a:solidFill>
                                        <a:latin typeface="Cambria Math" panose="02040503050406030204" pitchFamily="18" charset="0"/>
                                      </a:rPr>
                                    </m:ctrlPr>
                                  </m:fPr>
                                  <m:num>
                                    <m:r>
                                      <a:rPr lang="en-ZA" sz="2400" b="0" i="1" smtClean="0">
                                        <a:solidFill>
                                          <a:srgbClr val="FF0000"/>
                                        </a:solidFill>
                                        <a:latin typeface="Cambria Math" panose="02040503050406030204" pitchFamily="18" charset="0"/>
                                      </a:rPr>
                                      <m:t>1</m:t>
                                    </m:r>
                                  </m:num>
                                  <m:den>
                                    <m:r>
                                      <a:rPr lang="en-ZA" sz="2400" b="0" i="1" smtClean="0">
                                        <a:solidFill>
                                          <a:srgbClr val="FF0000"/>
                                        </a:solidFill>
                                        <a:latin typeface="Cambria Math" panose="02040503050406030204" pitchFamily="18" charset="0"/>
                                      </a:rPr>
                                      <m:t>2</m:t>
                                    </m:r>
                                  </m:den>
                                </m:f>
                                <m:r>
                                  <a:rPr lang="en-ZA" sz="2400" b="0" i="1" smtClean="0">
                                    <a:solidFill>
                                      <a:srgbClr val="FF0000"/>
                                    </a:solidFill>
                                    <a:latin typeface="Cambria Math" panose="02040503050406030204" pitchFamily="18" charset="0"/>
                                  </a:rPr>
                                  <m:t>;1</m:t>
                                </m:r>
                              </m:e>
                            </m:d>
                            <m:r>
                              <m:rPr>
                                <m:brk m:alnAt="7"/>
                              </m:rPr>
                              <a:rPr lang="en-ZA" sz="2400" b="0" i="1" smtClean="0">
                                <a:solidFill>
                                  <a:srgbClr val="FF0000"/>
                                </a:solidFill>
                                <a:latin typeface="Cambria Math" panose="02040503050406030204" pitchFamily="18" charset="0"/>
                              </a:rPr>
                              <m:t> </m:t>
                            </m:r>
                            <m:r>
                              <a:rPr lang="en-ZA" sz="2400" b="0" i="1" smtClean="0">
                                <a:solidFill>
                                  <a:srgbClr val="FF0000"/>
                                </a:solidFill>
                                <a:latin typeface="Cambria Math" panose="02040503050406030204" pitchFamily="18" charset="0"/>
                              </a:rPr>
                              <m:t> </m:t>
                            </m:r>
                            <m:r>
                              <a:rPr lang="en-ZA" sz="2400" b="0" i="1" smtClean="0">
                                <a:solidFill>
                                  <a:srgbClr val="FF0000"/>
                                </a:solidFill>
                                <a:latin typeface="Cambria Math" panose="02040503050406030204" pitchFamily="18" charset="0"/>
                              </a:rPr>
                              <m:t>𝑔𝑟𝑜𝑢𝑝</m:t>
                            </m:r>
                            <m:r>
                              <a:rPr lang="en-ZA" sz="2400" b="0" i="1" smtClean="0">
                                <a:solidFill>
                                  <a:srgbClr val="FF0000"/>
                                </a:solidFill>
                                <a:latin typeface="Cambria Math" panose="02040503050406030204" pitchFamily="18" charset="0"/>
                              </a:rPr>
                              <m:t>−1</m:t>
                            </m:r>
                          </m:e>
                        </m:mr>
                        <m:mr>
                          <m:e>
                            <m:sSub>
                              <m:sSubPr>
                                <m:ctrlPr>
                                  <a:rPr lang="en-ZA" sz="2400" i="1">
                                    <a:solidFill>
                                      <a:srgbClr val="FF0000"/>
                                    </a:solidFill>
                                    <a:latin typeface="Cambria Math" panose="02040503050406030204" pitchFamily="18" charset="0"/>
                                  </a:rPr>
                                </m:ctrlPr>
                              </m:sSubPr>
                              <m:e>
                                <m:r>
                                  <a:rPr lang="en-ZA" sz="2400" i="1">
                                    <a:solidFill>
                                      <a:srgbClr val="FF0000"/>
                                    </a:solidFill>
                                    <a:latin typeface="Cambria Math" panose="02040503050406030204" pitchFamily="18" charset="0"/>
                                  </a:rPr>
                                  <m:t>𝑐</m:t>
                                </m:r>
                              </m:e>
                              <m:sub>
                                <m:r>
                                  <a:rPr lang="en-ZA" sz="2400" b="0" i="1" smtClean="0">
                                    <a:solidFill>
                                      <a:srgbClr val="FF0000"/>
                                    </a:solidFill>
                                    <a:latin typeface="Cambria Math" panose="02040503050406030204" pitchFamily="18" charset="0"/>
                                  </a:rPr>
                                  <m:t>2</m:t>
                                </m:r>
                              </m:sub>
                            </m:sSub>
                            <m:r>
                              <a:rPr lang="en-ZA" sz="2400" b="0" i="1" smtClean="0">
                                <a:solidFill>
                                  <a:srgbClr val="FF0000"/>
                                </a:solidFill>
                                <a:latin typeface="Cambria Math" panose="02040503050406030204" pitchFamily="18" charset="0"/>
                              </a:rPr>
                              <m:t>=</m:t>
                            </m:r>
                            <m:d>
                              <m:dPr>
                                <m:ctrlPr>
                                  <a:rPr lang="en-ZA" sz="2400" b="0" i="1" smtClean="0">
                                    <a:solidFill>
                                      <a:srgbClr val="FF0000"/>
                                    </a:solidFill>
                                    <a:latin typeface="Cambria Math" panose="02040503050406030204" pitchFamily="18" charset="0"/>
                                  </a:rPr>
                                </m:ctrlPr>
                              </m:dPr>
                              <m:e>
                                <m:r>
                                  <a:rPr lang="en-ZA" sz="2400" b="0" i="1" smtClean="0">
                                    <a:solidFill>
                                      <a:srgbClr val="FF0000"/>
                                    </a:solidFill>
                                    <a:latin typeface="Cambria Math" panose="02040503050406030204" pitchFamily="18" charset="0"/>
                                  </a:rPr>
                                  <m:t>4</m:t>
                                </m:r>
                                <m:f>
                                  <m:fPr>
                                    <m:ctrlPr>
                                      <a:rPr lang="en-ZA" sz="2400" b="0" i="1" smtClean="0">
                                        <a:solidFill>
                                          <a:srgbClr val="FF0000"/>
                                        </a:solidFill>
                                        <a:latin typeface="Cambria Math" panose="02040503050406030204" pitchFamily="18" charset="0"/>
                                      </a:rPr>
                                    </m:ctrlPr>
                                  </m:fPr>
                                  <m:num>
                                    <m:r>
                                      <a:rPr lang="en-ZA" sz="2400" b="0" i="1" smtClean="0">
                                        <a:solidFill>
                                          <a:srgbClr val="FF0000"/>
                                        </a:solidFill>
                                        <a:latin typeface="Cambria Math" panose="02040503050406030204" pitchFamily="18" charset="0"/>
                                      </a:rPr>
                                      <m:t>1</m:t>
                                    </m:r>
                                  </m:num>
                                  <m:den>
                                    <m:r>
                                      <a:rPr lang="en-ZA" sz="2400" b="0" i="1" smtClean="0">
                                        <a:solidFill>
                                          <a:srgbClr val="FF0000"/>
                                        </a:solidFill>
                                        <a:latin typeface="Cambria Math" panose="02040503050406030204" pitchFamily="18" charset="0"/>
                                      </a:rPr>
                                      <m:t>2</m:t>
                                    </m:r>
                                  </m:den>
                                </m:f>
                                <m:r>
                                  <a:rPr lang="en-ZA" sz="2400" b="0" i="1" smtClean="0">
                                    <a:solidFill>
                                      <a:srgbClr val="FF0000"/>
                                    </a:solidFill>
                                    <a:latin typeface="Cambria Math" panose="02040503050406030204" pitchFamily="18" charset="0"/>
                                  </a:rPr>
                                  <m:t>;3</m:t>
                                </m:r>
                                <m:f>
                                  <m:fPr>
                                    <m:ctrlPr>
                                      <a:rPr lang="en-ZA" sz="2400" b="0" i="1" smtClean="0">
                                        <a:solidFill>
                                          <a:srgbClr val="FF0000"/>
                                        </a:solidFill>
                                        <a:latin typeface="Cambria Math" panose="02040503050406030204" pitchFamily="18" charset="0"/>
                                      </a:rPr>
                                    </m:ctrlPr>
                                  </m:fPr>
                                  <m:num>
                                    <m:r>
                                      <a:rPr lang="en-ZA" sz="2400" b="0" i="1" smtClean="0">
                                        <a:solidFill>
                                          <a:srgbClr val="FF0000"/>
                                        </a:solidFill>
                                        <a:latin typeface="Cambria Math" panose="02040503050406030204" pitchFamily="18" charset="0"/>
                                      </a:rPr>
                                      <m:t>1</m:t>
                                    </m:r>
                                  </m:num>
                                  <m:den>
                                    <m:r>
                                      <a:rPr lang="en-ZA" sz="2400" b="0" i="1" smtClean="0">
                                        <a:solidFill>
                                          <a:srgbClr val="FF0000"/>
                                        </a:solidFill>
                                        <a:latin typeface="Cambria Math" panose="02040503050406030204" pitchFamily="18" charset="0"/>
                                      </a:rPr>
                                      <m:t>2</m:t>
                                    </m:r>
                                  </m:den>
                                </m:f>
                              </m:e>
                            </m:d>
                            <m:r>
                              <a:rPr lang="en-ZA" sz="2400" b="0" i="1" smtClean="0">
                                <a:solidFill>
                                  <a:srgbClr val="FF0000"/>
                                </a:solidFill>
                                <a:latin typeface="Cambria Math" panose="02040503050406030204" pitchFamily="18" charset="0"/>
                              </a:rPr>
                              <m:t>  </m:t>
                            </m:r>
                            <m:r>
                              <a:rPr lang="en-ZA" sz="2400" b="0" i="1" smtClean="0">
                                <a:solidFill>
                                  <a:srgbClr val="FF0000"/>
                                </a:solidFill>
                                <a:latin typeface="Cambria Math" panose="02040503050406030204" pitchFamily="18" charset="0"/>
                              </a:rPr>
                              <m:t>𝑔𝑟𝑜𝑢𝑝</m:t>
                            </m:r>
                            <m:r>
                              <a:rPr lang="en-ZA" sz="2400" b="0" i="1" smtClean="0">
                                <a:solidFill>
                                  <a:srgbClr val="FF0000"/>
                                </a:solidFill>
                                <a:latin typeface="Cambria Math" panose="02040503050406030204" pitchFamily="18" charset="0"/>
                              </a:rPr>
                              <m:t> −2</m:t>
                            </m:r>
                          </m:e>
                        </m:mr>
                      </m:m>
                    </m:oMath>
                  </m:oMathPara>
                </a14:m>
                <a:endParaRPr lang="en-ZA" sz="2400" b="0" i="1">
                  <a:solidFill>
                    <a:srgbClr val="FF0000"/>
                  </a:solidFill>
                  <a:latin typeface="Tw Cen MT" panose="020B0602020104020603" pitchFamily="34" charset="0"/>
                </a:endParaRPr>
              </a:p>
              <a:p>
                <a:pPr marL="0" indent="0">
                  <a:buNone/>
                </a:pPr>
                <a:r>
                  <a:rPr lang="en-ZA" sz="2400" b="0">
                    <a:solidFill>
                      <a:srgbClr val="FF0000"/>
                    </a:solidFill>
                    <a:latin typeface="Tw Cen MT" panose="020B0602020104020603" pitchFamily="34" charset="0"/>
                  </a:rPr>
                  <a:t>                                  </a:t>
                </a:r>
                <a14:m>
                  <m:oMath xmlns:m="http://schemas.openxmlformats.org/officeDocument/2006/math">
                    <m:m>
                      <m:mPr>
                        <m:mcs>
                          <m:mc>
                            <m:mcPr>
                              <m:count m:val="2"/>
                              <m:mcJc m:val="center"/>
                            </m:mcPr>
                          </m:mc>
                        </m:mcs>
                        <m:ctrlPr>
                          <a:rPr lang="en-ZA" sz="2400" b="1" i="1" smtClean="0">
                            <a:solidFill>
                              <a:schemeClr val="accent5">
                                <a:lumMod val="75000"/>
                              </a:schemeClr>
                            </a:solidFill>
                            <a:latin typeface="Cambria Math" panose="02040503050406030204" pitchFamily="18" charset="0"/>
                          </a:rPr>
                        </m:ctrlPr>
                      </m:mPr>
                      <m:mr>
                        <m:e>
                          <m:r>
                            <m:rPr>
                              <m:brk m:alnAt="7"/>
                            </m:rPr>
                            <a:rPr lang="en-ZA" sz="2400" b="1" i="1" smtClean="0">
                              <a:solidFill>
                                <a:schemeClr val="accent5">
                                  <a:lumMod val="75000"/>
                                </a:schemeClr>
                              </a:solidFill>
                              <a:latin typeface="Cambria Math" panose="02040503050406030204" pitchFamily="18" charset="0"/>
                            </a:rPr>
                            <m:t>𝑨</m:t>
                          </m:r>
                        </m:e>
                        <m:e>
                          <m:r>
                            <a:rPr lang="en-ZA" sz="2400" b="1" i="1" smtClean="0">
                              <a:solidFill>
                                <a:schemeClr val="accent5">
                                  <a:lumMod val="75000"/>
                                </a:schemeClr>
                              </a:solidFill>
                              <a:latin typeface="Cambria Math" panose="02040503050406030204" pitchFamily="18" charset="0"/>
                            </a:rPr>
                            <m:t>   </m:t>
                          </m:r>
                          <m:r>
                            <a:rPr lang="en-ZA" sz="2400" b="1" i="1" smtClean="0">
                              <a:solidFill>
                                <a:schemeClr val="accent5">
                                  <a:lumMod val="75000"/>
                                </a:schemeClr>
                              </a:solidFill>
                              <a:latin typeface="Cambria Math" panose="02040503050406030204" pitchFamily="18" charset="0"/>
                            </a:rPr>
                            <m:t>𝑩</m:t>
                          </m:r>
                          <m:r>
                            <a:rPr lang="en-ZA" sz="2400" b="1" i="1" smtClean="0">
                              <a:solidFill>
                                <a:schemeClr val="accent5">
                                  <a:lumMod val="75000"/>
                                </a:schemeClr>
                              </a:solidFill>
                              <a:latin typeface="Cambria Math" panose="02040503050406030204" pitchFamily="18" charset="0"/>
                            </a:rPr>
                            <m:t>        </m:t>
                          </m:r>
                          <m:m>
                            <m:mPr>
                              <m:mcs>
                                <m:mc>
                                  <m:mcPr>
                                    <m:count m:val="2"/>
                                    <m:mcJc m:val="center"/>
                                  </m:mcPr>
                                </m:mc>
                              </m:mcs>
                              <m:ctrlPr>
                                <a:rPr lang="en-ZA" sz="2400" b="1" i="1" smtClean="0">
                                  <a:solidFill>
                                    <a:schemeClr val="accent5">
                                      <a:lumMod val="75000"/>
                                    </a:schemeClr>
                                  </a:solidFill>
                                  <a:latin typeface="Cambria Math" panose="02040503050406030204" pitchFamily="18" charset="0"/>
                                </a:rPr>
                              </m:ctrlPr>
                            </m:mPr>
                            <m:mr>
                              <m:e>
                                <m:r>
                                  <m:rPr>
                                    <m:brk m:alnAt="7"/>
                                  </m:rPr>
                                  <a:rPr lang="en-ZA" sz="2400" b="1" i="1" smtClean="0">
                                    <a:solidFill>
                                      <a:schemeClr val="accent5">
                                        <a:lumMod val="75000"/>
                                      </a:schemeClr>
                                    </a:solidFill>
                                    <a:latin typeface="Cambria Math" panose="02040503050406030204" pitchFamily="18" charset="0"/>
                                  </a:rPr>
                                  <m:t>𝑪</m:t>
                                </m:r>
                              </m:e>
                              <m:e>
                                <m:r>
                                  <a:rPr lang="en-ZA" sz="2400" b="1" i="1" smtClean="0">
                                    <a:solidFill>
                                      <a:schemeClr val="accent5">
                                        <a:lumMod val="75000"/>
                                      </a:schemeClr>
                                    </a:solidFill>
                                    <a:latin typeface="Cambria Math" panose="02040503050406030204" pitchFamily="18" charset="0"/>
                                  </a:rPr>
                                  <m:t>   </m:t>
                                </m:r>
                                <m:r>
                                  <a:rPr lang="en-ZA" sz="2400" b="1" i="1" smtClean="0">
                                    <a:solidFill>
                                      <a:schemeClr val="accent5">
                                        <a:lumMod val="75000"/>
                                      </a:schemeClr>
                                    </a:solidFill>
                                    <a:latin typeface="Cambria Math" panose="02040503050406030204" pitchFamily="18" charset="0"/>
                                  </a:rPr>
                                  <m:t>𝑫</m:t>
                                </m:r>
                              </m:e>
                            </m:mr>
                          </m:m>
                        </m:e>
                      </m:mr>
                    </m:m>
                  </m:oMath>
                </a14:m>
                <a:endParaRPr lang="en-ZA" sz="2400" b="1" i="1">
                  <a:solidFill>
                    <a:schemeClr val="accent5">
                      <a:lumMod val="75000"/>
                    </a:schemeClr>
                  </a:solidFill>
                  <a:latin typeface="Tw Cen MT" panose="020B0602020104020603" pitchFamily="34" charset="0"/>
                </a:endParaRPr>
              </a:p>
              <a:p>
                <a:pPr marL="0" indent="0">
                  <a:buNone/>
                </a:pPr>
                <a:r>
                  <a:rPr lang="en-ZA" sz="2400" b="1" i="0" u="none" strike="noStrike" baseline="0">
                    <a:solidFill>
                      <a:srgbClr val="000000"/>
                    </a:solidFill>
                    <a:latin typeface="Tw Cen MT" panose="020B0602020104020603" pitchFamily="34" charset="0"/>
                  </a:rPr>
                  <a:t>9. </a:t>
                </a:r>
                <a:r>
                  <a:rPr lang="en-ZA" sz="2400" b="1" i="1" u="sng" strike="noStrike" baseline="0">
                    <a:solidFill>
                      <a:srgbClr val="000000"/>
                    </a:solidFill>
                    <a:latin typeface="Tw Cen MT" panose="020B0602020104020603" pitchFamily="34" charset="0"/>
                  </a:rPr>
                  <a:t>Objects Clustering: </a:t>
                </a:r>
              </a:p>
              <a:p>
                <a:r>
                  <a:rPr lang="en-ZA" sz="2400" b="0" i="0" u="none" strike="noStrike" baseline="0">
                    <a:solidFill>
                      <a:srgbClr val="000000"/>
                    </a:solidFill>
                    <a:latin typeface="Tw Cen MT" panose="020B0602020104020603" pitchFamily="34" charset="0"/>
                  </a:rPr>
                  <a:t>We obtain result that </a:t>
                </a:r>
                <a14:m>
                  <m:oMath xmlns:m="http://schemas.openxmlformats.org/officeDocument/2006/math">
                    <m:sSup>
                      <m:sSupPr>
                        <m:ctrlPr>
                          <a:rPr lang="en-ZA" sz="2400" i="1" smtClean="0">
                            <a:solidFill>
                              <a:srgbClr val="FF0000"/>
                            </a:solidFill>
                            <a:latin typeface="Cambria Math" panose="02040503050406030204" pitchFamily="18" charset="0"/>
                          </a:rPr>
                        </m:ctrlPr>
                      </m:sSupPr>
                      <m:e>
                        <m:r>
                          <a:rPr lang="en-ZA" sz="2400" b="0" i="1" smtClean="0">
                            <a:solidFill>
                              <a:srgbClr val="FF0000"/>
                            </a:solidFill>
                            <a:latin typeface="Cambria Math" panose="02040503050406030204" pitchFamily="18" charset="0"/>
                          </a:rPr>
                          <m:t>𝐺</m:t>
                        </m:r>
                      </m:e>
                      <m:sup>
                        <m:r>
                          <a:rPr lang="en-ZA" sz="2400" b="0" i="1" smtClean="0">
                            <a:solidFill>
                              <a:srgbClr val="FF0000"/>
                            </a:solidFill>
                            <a:latin typeface="Cambria Math" panose="02040503050406030204" pitchFamily="18" charset="0"/>
                          </a:rPr>
                          <m:t>2</m:t>
                        </m:r>
                      </m:sup>
                    </m:sSup>
                    <m:r>
                      <a:rPr lang="en-ZA" sz="2400" b="0" i="1" smtClean="0">
                        <a:solidFill>
                          <a:srgbClr val="FF0000"/>
                        </a:solidFill>
                        <a:latin typeface="Cambria Math" panose="02040503050406030204" pitchFamily="18" charset="0"/>
                      </a:rPr>
                      <m:t>= </m:t>
                    </m:r>
                    <m:sSup>
                      <m:sSupPr>
                        <m:ctrlPr>
                          <a:rPr lang="en-ZA" sz="2400" i="1">
                            <a:solidFill>
                              <a:srgbClr val="FF0000"/>
                            </a:solidFill>
                            <a:latin typeface="Cambria Math" panose="02040503050406030204" pitchFamily="18" charset="0"/>
                          </a:rPr>
                        </m:ctrlPr>
                      </m:sSupPr>
                      <m:e>
                        <m:r>
                          <a:rPr lang="en-ZA" sz="2400" i="1">
                            <a:solidFill>
                              <a:srgbClr val="FF0000"/>
                            </a:solidFill>
                            <a:latin typeface="Cambria Math" panose="02040503050406030204" pitchFamily="18" charset="0"/>
                          </a:rPr>
                          <m:t>𝐺</m:t>
                        </m:r>
                      </m:e>
                      <m:sup>
                        <m:r>
                          <a:rPr lang="en-ZA" sz="2400" i="1">
                            <a:solidFill>
                              <a:srgbClr val="FF0000"/>
                            </a:solidFill>
                            <a:latin typeface="Cambria Math" panose="02040503050406030204" pitchFamily="18" charset="0"/>
                          </a:rPr>
                          <m:t>1</m:t>
                        </m:r>
                      </m:sup>
                    </m:sSup>
                    <m:r>
                      <a:rPr lang="en-ZA" sz="2400" i="1">
                        <a:solidFill>
                          <a:srgbClr val="FF0000"/>
                        </a:solidFill>
                        <a:latin typeface="Cambria Math" panose="02040503050406030204" pitchFamily="18" charset="0"/>
                      </a:rPr>
                      <m:t> </m:t>
                    </m:r>
                  </m:oMath>
                </a14:m>
                <a:r>
                  <a:rPr lang="en-ZA" sz="2400" b="0" i="0" u="none" strike="noStrike" baseline="0">
                    <a:solidFill>
                      <a:srgbClr val="000000"/>
                    </a:solidFill>
                    <a:latin typeface="Tw Cen MT" panose="020B0602020104020603" pitchFamily="34" charset="0"/>
                  </a:rPr>
                  <a:t>. </a:t>
                </a:r>
              </a:p>
              <a:p>
                <a:r>
                  <a:rPr lang="en-ZA" sz="2400" b="0" i="0" u="none" strike="noStrike" baseline="0">
                    <a:solidFill>
                      <a:srgbClr val="000000"/>
                    </a:solidFill>
                    <a:latin typeface="Tw Cen MT" panose="020B0602020104020603" pitchFamily="34" charset="0"/>
                  </a:rPr>
                  <a:t>Thus, the computation of the </a:t>
                </a:r>
                <a:r>
                  <a:rPr lang="en-ZA" sz="2400" b="0" i="1" u="sng" strike="noStrike" baseline="0">
                    <a:solidFill>
                      <a:srgbClr val="FF0000"/>
                    </a:solidFill>
                    <a:latin typeface="Tw Cen MT" panose="020B0602020104020603" pitchFamily="34" charset="0"/>
                  </a:rPr>
                  <a:t>k-mean clustering</a:t>
                </a:r>
                <a:r>
                  <a:rPr lang="en-ZA" sz="2400" b="0" i="1" strike="noStrike" baseline="0">
                    <a:solidFill>
                      <a:srgbClr val="FF0000"/>
                    </a:solidFill>
                    <a:latin typeface="Tw Cen MT" panose="020B0602020104020603" pitchFamily="34" charset="0"/>
                  </a:rPr>
                  <a:t> </a:t>
                </a:r>
                <a:r>
                  <a:rPr lang="en-ZA" sz="2400" b="0" i="0" u="none" strike="noStrike" baseline="0">
                    <a:solidFill>
                      <a:srgbClr val="000000"/>
                    </a:solidFill>
                    <a:latin typeface="Tw Cen MT" panose="020B0602020104020603" pitchFamily="34" charset="0"/>
                  </a:rPr>
                  <a:t>has reached its stability(has</a:t>
                </a:r>
                <a:r>
                  <a:rPr lang="en-ZA" sz="2400" b="0" i="0" u="none" strike="noStrike">
                    <a:solidFill>
                      <a:srgbClr val="000000"/>
                    </a:solidFill>
                    <a:latin typeface="Tw Cen MT" panose="020B0602020104020603" pitchFamily="34" charset="0"/>
                  </a:rPr>
                  <a:t> Converged)</a:t>
                </a:r>
                <a:r>
                  <a:rPr lang="en-ZA" sz="2400" b="0" i="0" u="none" strike="noStrike" baseline="0">
                    <a:solidFill>
                      <a:srgbClr val="000000"/>
                    </a:solidFill>
                    <a:latin typeface="Tw Cen MT" panose="020B0602020104020603" pitchFamily="34" charset="0"/>
                  </a:rPr>
                  <a:t> and no more iteration is needed. </a:t>
                </a:r>
              </a:p>
              <a:p>
                <a:pPr marL="0" indent="0">
                  <a:buNone/>
                </a:pPr>
                <a:endParaRPr lang="en-ZA" sz="2400" i="1" u="sng">
                  <a:solidFill>
                    <a:srgbClr val="FF0000"/>
                  </a:solidFill>
                  <a:latin typeface="Tw Cen MT" panose="020B0602020104020603" pitchFamily="34" charset="0"/>
                </a:endParaRPr>
              </a:p>
              <a:p>
                <a:pPr marL="0" indent="0">
                  <a:buNone/>
                </a:pPr>
                <a14:m>
                  <m:oMathPara xmlns:m="http://schemas.openxmlformats.org/officeDocument/2006/math">
                    <m:oMathParaPr>
                      <m:jc m:val="centerGroup"/>
                    </m:oMathParaPr>
                    <m:oMath xmlns:m="http://schemas.openxmlformats.org/officeDocument/2006/math">
                      <m:sSup>
                        <m:sSupPr>
                          <m:ctrlPr>
                            <a:rPr lang="en-ZA" sz="2400" i="1" smtClean="0">
                              <a:solidFill>
                                <a:srgbClr val="FF0000"/>
                              </a:solidFill>
                              <a:latin typeface="Cambria Math" panose="02040503050406030204" pitchFamily="18" charset="0"/>
                            </a:rPr>
                          </m:ctrlPr>
                        </m:sSupPr>
                        <m:e>
                          <m:r>
                            <a:rPr lang="en-ZA" sz="2400" b="0" i="1" smtClean="0">
                              <a:solidFill>
                                <a:srgbClr val="FF0000"/>
                              </a:solidFill>
                              <a:latin typeface="Cambria Math" panose="02040503050406030204" pitchFamily="18" charset="0"/>
                            </a:rPr>
                            <m:t>𝐺</m:t>
                          </m:r>
                        </m:e>
                        <m:sup>
                          <m:r>
                            <a:rPr lang="en-ZA" sz="2400" b="0" i="1" smtClean="0">
                              <a:solidFill>
                                <a:srgbClr val="FF0000"/>
                              </a:solidFill>
                              <a:latin typeface="Cambria Math" panose="02040503050406030204" pitchFamily="18" charset="0"/>
                            </a:rPr>
                            <m:t>2</m:t>
                          </m:r>
                        </m:sup>
                      </m:sSup>
                      <m:r>
                        <a:rPr lang="en-ZA" sz="2400" b="0" i="1" smtClean="0">
                          <a:solidFill>
                            <a:srgbClr val="FF0000"/>
                          </a:solidFill>
                          <a:latin typeface="Cambria Math" panose="02040503050406030204" pitchFamily="18" charset="0"/>
                        </a:rPr>
                        <m:t>=</m:t>
                      </m:r>
                      <m:d>
                        <m:dPr>
                          <m:begChr m:val="["/>
                          <m:endChr m:val="]"/>
                          <m:ctrlPr>
                            <a:rPr lang="en-ZA" sz="2400" b="0" i="1" smtClean="0">
                              <a:solidFill>
                                <a:srgbClr val="FF0000"/>
                              </a:solidFill>
                              <a:latin typeface="Cambria Math" panose="02040503050406030204" pitchFamily="18" charset="0"/>
                            </a:rPr>
                          </m:ctrlPr>
                        </m:dPr>
                        <m:e>
                          <m:m>
                            <m:mPr>
                              <m:mcs>
                                <m:mc>
                                  <m:mcPr>
                                    <m:count m:val="2"/>
                                    <m:mcJc m:val="center"/>
                                  </m:mcPr>
                                </m:mc>
                              </m:mcs>
                              <m:ctrlPr>
                                <a:rPr lang="en-ZA" sz="2400" b="0" i="1" smtClean="0">
                                  <a:solidFill>
                                    <a:srgbClr val="FF0000"/>
                                  </a:solidFill>
                                  <a:latin typeface="Cambria Math" panose="02040503050406030204" pitchFamily="18" charset="0"/>
                                </a:rPr>
                              </m:ctrlPr>
                            </m:mPr>
                            <m:mr>
                              <m:e>
                                <m:r>
                                  <a:rPr lang="en-ZA" sz="2400" b="0" i="1" smtClean="0">
                                    <a:solidFill>
                                      <a:srgbClr val="FF0000"/>
                                    </a:solidFill>
                                    <a:latin typeface="Cambria Math" panose="02040503050406030204" pitchFamily="18" charset="0"/>
                                  </a:rPr>
                                  <m:t>1</m:t>
                                </m:r>
                              </m:e>
                              <m:e>
                                <m:r>
                                  <a:rPr lang="en-ZA" sz="2400" b="0" i="1" smtClean="0">
                                    <a:solidFill>
                                      <a:srgbClr val="FF0000"/>
                                    </a:solidFill>
                                    <a:latin typeface="Cambria Math" panose="02040503050406030204" pitchFamily="18" charset="0"/>
                                  </a:rPr>
                                  <m:t>1</m:t>
                                </m:r>
                              </m:e>
                            </m:mr>
                            <m:mr>
                              <m:e>
                                <m:r>
                                  <a:rPr lang="en-ZA" sz="2400" b="0" i="1" smtClean="0">
                                    <a:solidFill>
                                      <a:srgbClr val="FF0000"/>
                                    </a:solidFill>
                                    <a:latin typeface="Cambria Math" panose="02040503050406030204" pitchFamily="18" charset="0"/>
                                  </a:rPr>
                                  <m:t>0</m:t>
                                </m:r>
                              </m:e>
                              <m:e>
                                <m:r>
                                  <a:rPr lang="en-ZA" sz="2400" b="0" i="1" smtClean="0">
                                    <a:solidFill>
                                      <a:srgbClr val="FF0000"/>
                                    </a:solidFill>
                                    <a:latin typeface="Cambria Math" panose="02040503050406030204" pitchFamily="18" charset="0"/>
                                  </a:rPr>
                                  <m:t>0</m:t>
                                </m:r>
                              </m:e>
                            </m:mr>
                          </m:m>
                          <m:r>
                            <a:rPr lang="en-ZA" sz="2400" b="0" i="1" smtClean="0">
                              <a:solidFill>
                                <a:srgbClr val="FF0000"/>
                              </a:solidFill>
                              <a:latin typeface="Cambria Math" panose="02040503050406030204" pitchFamily="18" charset="0"/>
                            </a:rPr>
                            <m:t>   </m:t>
                          </m:r>
                          <m:m>
                            <m:mPr>
                              <m:mcs>
                                <m:mc>
                                  <m:mcPr>
                                    <m:count m:val="2"/>
                                    <m:mcJc m:val="center"/>
                                  </m:mcPr>
                                </m:mc>
                              </m:mcs>
                              <m:ctrlPr>
                                <a:rPr lang="en-ZA" sz="2400" b="0" i="1" smtClean="0">
                                  <a:solidFill>
                                    <a:srgbClr val="FF0000"/>
                                  </a:solidFill>
                                  <a:latin typeface="Cambria Math" panose="02040503050406030204" pitchFamily="18" charset="0"/>
                                </a:rPr>
                              </m:ctrlPr>
                            </m:mPr>
                            <m:mr>
                              <m:e>
                                <m:r>
                                  <m:rPr>
                                    <m:brk m:alnAt="7"/>
                                  </m:rPr>
                                  <a:rPr lang="en-ZA" sz="2400" b="0" i="1" smtClean="0">
                                    <a:solidFill>
                                      <a:srgbClr val="FF0000"/>
                                    </a:solidFill>
                                    <a:latin typeface="Cambria Math" panose="02040503050406030204" pitchFamily="18" charset="0"/>
                                  </a:rPr>
                                  <m:t>0</m:t>
                                </m:r>
                              </m:e>
                              <m:e>
                                <m:r>
                                  <a:rPr lang="en-ZA" sz="2400" b="0" i="1" smtClean="0">
                                    <a:solidFill>
                                      <a:srgbClr val="FF0000"/>
                                    </a:solidFill>
                                    <a:latin typeface="Cambria Math" panose="02040503050406030204" pitchFamily="18" charset="0"/>
                                  </a:rPr>
                                  <m:t>0</m:t>
                                </m:r>
                              </m:e>
                            </m:mr>
                            <m:mr>
                              <m:e>
                                <m:r>
                                  <a:rPr lang="en-ZA" sz="2400" b="0" i="1" smtClean="0">
                                    <a:solidFill>
                                      <a:srgbClr val="FF0000"/>
                                    </a:solidFill>
                                    <a:latin typeface="Cambria Math" panose="02040503050406030204" pitchFamily="18" charset="0"/>
                                  </a:rPr>
                                  <m:t>1</m:t>
                                </m:r>
                              </m:e>
                              <m:e>
                                <m:r>
                                  <a:rPr lang="en-ZA" sz="2400" b="0" i="1" smtClean="0">
                                    <a:solidFill>
                                      <a:srgbClr val="FF0000"/>
                                    </a:solidFill>
                                    <a:latin typeface="Cambria Math" panose="02040503050406030204" pitchFamily="18" charset="0"/>
                                  </a:rPr>
                                  <m:t>1</m:t>
                                </m:r>
                              </m:e>
                            </m:mr>
                          </m:m>
                        </m:e>
                      </m:d>
                      <m:r>
                        <a:rPr lang="en-ZA" sz="2400" b="0" i="1" smtClean="0">
                          <a:solidFill>
                            <a:srgbClr val="FF0000"/>
                          </a:solidFill>
                          <a:latin typeface="Cambria Math" panose="02040503050406030204" pitchFamily="18" charset="0"/>
                        </a:rPr>
                        <m:t>      </m:t>
                      </m:r>
                      <m:m>
                        <m:mPr>
                          <m:mcs>
                            <m:mc>
                              <m:mcPr>
                                <m:count m:val="1"/>
                                <m:mcJc m:val="center"/>
                              </m:mcPr>
                            </m:mc>
                          </m:mcs>
                          <m:ctrlPr>
                            <a:rPr lang="en-ZA" sz="2400" b="0" i="1" smtClean="0">
                              <a:solidFill>
                                <a:srgbClr val="FF0000"/>
                              </a:solidFill>
                              <a:latin typeface="Cambria Math" panose="02040503050406030204" pitchFamily="18" charset="0"/>
                            </a:rPr>
                          </m:ctrlPr>
                        </m:mPr>
                        <m:mr>
                          <m:e>
                            <m:r>
                              <m:rPr>
                                <m:brk m:alnAt="7"/>
                              </m:rPr>
                              <a:rPr lang="en-ZA" sz="2400" b="0" i="1" smtClean="0">
                                <a:solidFill>
                                  <a:srgbClr val="FF0000"/>
                                </a:solidFill>
                                <a:latin typeface="Cambria Math" panose="02040503050406030204" pitchFamily="18" charset="0"/>
                              </a:rPr>
                              <m:t> </m:t>
                            </m:r>
                            <m:r>
                              <a:rPr lang="en-ZA" sz="2400" b="0" i="1" smtClean="0">
                                <a:solidFill>
                                  <a:srgbClr val="FF0000"/>
                                </a:solidFill>
                                <a:latin typeface="Cambria Math" panose="02040503050406030204" pitchFamily="18" charset="0"/>
                              </a:rPr>
                              <m:t> </m:t>
                            </m:r>
                            <m:r>
                              <a:rPr lang="en-ZA" sz="2400" b="0" i="1" smtClean="0">
                                <a:solidFill>
                                  <a:srgbClr val="FF0000"/>
                                </a:solidFill>
                                <a:latin typeface="Cambria Math" panose="02040503050406030204" pitchFamily="18" charset="0"/>
                              </a:rPr>
                              <m:t>𝑔𝑟𝑜𝑢𝑝</m:t>
                            </m:r>
                            <m:r>
                              <a:rPr lang="en-ZA" sz="2400" b="0" i="1" smtClean="0">
                                <a:solidFill>
                                  <a:srgbClr val="FF0000"/>
                                </a:solidFill>
                                <a:latin typeface="Cambria Math" panose="02040503050406030204" pitchFamily="18" charset="0"/>
                              </a:rPr>
                              <m:t>−1</m:t>
                            </m:r>
                          </m:e>
                        </m:mr>
                        <m:mr>
                          <m:e>
                            <m:r>
                              <a:rPr lang="en-ZA" sz="2400" b="0" i="1" smtClean="0">
                                <a:solidFill>
                                  <a:srgbClr val="FF0000"/>
                                </a:solidFill>
                                <a:latin typeface="Cambria Math" panose="02040503050406030204" pitchFamily="18" charset="0"/>
                              </a:rPr>
                              <m:t>  </m:t>
                            </m:r>
                            <m:r>
                              <a:rPr lang="en-ZA" sz="2400" b="0" i="1" smtClean="0">
                                <a:solidFill>
                                  <a:srgbClr val="FF0000"/>
                                </a:solidFill>
                                <a:latin typeface="Cambria Math" panose="02040503050406030204" pitchFamily="18" charset="0"/>
                              </a:rPr>
                              <m:t>𝑔𝑟𝑜𝑢𝑝</m:t>
                            </m:r>
                            <m:r>
                              <a:rPr lang="en-ZA" sz="2400" b="0" i="1" smtClean="0">
                                <a:solidFill>
                                  <a:srgbClr val="FF0000"/>
                                </a:solidFill>
                                <a:latin typeface="Cambria Math" panose="02040503050406030204" pitchFamily="18" charset="0"/>
                              </a:rPr>
                              <m:t> −2</m:t>
                            </m:r>
                          </m:e>
                        </m:mr>
                      </m:m>
                    </m:oMath>
                  </m:oMathPara>
                </a14:m>
                <a:endParaRPr lang="en-ZA" sz="2400" b="0" i="1">
                  <a:solidFill>
                    <a:srgbClr val="FF0000"/>
                  </a:solidFill>
                  <a:latin typeface="Tw Cen MT" panose="020B0602020104020603" pitchFamily="34" charset="0"/>
                </a:endParaRPr>
              </a:p>
              <a:p>
                <a:pPr marL="0" indent="0">
                  <a:buNone/>
                </a:pPr>
                <a:r>
                  <a:rPr lang="en-ZA" sz="2400" b="0">
                    <a:solidFill>
                      <a:srgbClr val="FF0000"/>
                    </a:solidFill>
                    <a:latin typeface="Tw Cen MT" panose="020B0602020104020603" pitchFamily="34" charset="0"/>
                  </a:rPr>
                  <a:t>                                             </a:t>
                </a:r>
                <a:r>
                  <a:rPr lang="en-ZA" sz="2400">
                    <a:solidFill>
                      <a:srgbClr val="FF0000"/>
                    </a:solidFill>
                    <a:latin typeface="Tw Cen MT" panose="020B0602020104020603" pitchFamily="34" charset="0"/>
                  </a:rPr>
                  <a:t>     </a:t>
                </a:r>
                <a:r>
                  <a:rPr lang="en-ZA" sz="2400" b="0">
                    <a:solidFill>
                      <a:srgbClr val="FF0000"/>
                    </a:solidFill>
                    <a:latin typeface="Tw Cen MT" panose="020B0602020104020603" pitchFamily="34" charset="0"/>
                  </a:rPr>
                  <a:t> </a:t>
                </a:r>
                <a14:m>
                  <m:oMath xmlns:m="http://schemas.openxmlformats.org/officeDocument/2006/math">
                    <m:m>
                      <m:mPr>
                        <m:mcs>
                          <m:mc>
                            <m:mcPr>
                              <m:count m:val="2"/>
                              <m:mcJc m:val="center"/>
                            </m:mcPr>
                          </m:mc>
                        </m:mcs>
                        <m:ctrlPr>
                          <a:rPr lang="en-ZA" sz="2000" b="1" i="1" smtClean="0">
                            <a:solidFill>
                              <a:schemeClr val="accent5">
                                <a:lumMod val="75000"/>
                              </a:schemeClr>
                            </a:solidFill>
                            <a:latin typeface="Cambria Math" panose="02040503050406030204" pitchFamily="18" charset="0"/>
                          </a:rPr>
                        </m:ctrlPr>
                      </m:mPr>
                      <m:mr>
                        <m:e>
                          <m:r>
                            <m:rPr>
                              <m:brk m:alnAt="7"/>
                            </m:rPr>
                            <a:rPr lang="en-ZA" sz="2000" b="1" i="1" smtClean="0">
                              <a:solidFill>
                                <a:schemeClr val="accent5">
                                  <a:lumMod val="75000"/>
                                </a:schemeClr>
                              </a:solidFill>
                              <a:latin typeface="Cambria Math" panose="02040503050406030204" pitchFamily="18" charset="0"/>
                            </a:rPr>
                            <m:t>𝑨</m:t>
                          </m:r>
                        </m:e>
                        <m:e>
                          <m:r>
                            <a:rPr lang="en-ZA" sz="2000" b="1" i="1" smtClean="0">
                              <a:solidFill>
                                <a:schemeClr val="accent5">
                                  <a:lumMod val="75000"/>
                                </a:schemeClr>
                              </a:solidFill>
                              <a:latin typeface="Cambria Math" panose="02040503050406030204" pitchFamily="18" charset="0"/>
                            </a:rPr>
                            <m:t> </m:t>
                          </m:r>
                          <m:r>
                            <a:rPr lang="en-ZA" sz="2000" b="1" i="1" smtClean="0">
                              <a:solidFill>
                                <a:schemeClr val="accent5">
                                  <a:lumMod val="75000"/>
                                </a:schemeClr>
                              </a:solidFill>
                              <a:latin typeface="Cambria Math" panose="02040503050406030204" pitchFamily="18" charset="0"/>
                            </a:rPr>
                            <m:t>𝑩</m:t>
                          </m:r>
                          <m:r>
                            <a:rPr lang="en-ZA" sz="2000" b="1" i="1" smtClean="0">
                              <a:solidFill>
                                <a:schemeClr val="accent5">
                                  <a:lumMod val="75000"/>
                                </a:schemeClr>
                              </a:solidFill>
                              <a:latin typeface="Cambria Math" panose="02040503050406030204" pitchFamily="18" charset="0"/>
                            </a:rPr>
                            <m:t>     </m:t>
                          </m:r>
                          <m:m>
                            <m:mPr>
                              <m:mcs>
                                <m:mc>
                                  <m:mcPr>
                                    <m:count m:val="2"/>
                                    <m:mcJc m:val="center"/>
                                  </m:mcPr>
                                </m:mc>
                              </m:mcs>
                              <m:ctrlPr>
                                <a:rPr lang="en-ZA" sz="2000" b="1" i="1" smtClean="0">
                                  <a:solidFill>
                                    <a:schemeClr val="accent5">
                                      <a:lumMod val="75000"/>
                                    </a:schemeClr>
                                  </a:solidFill>
                                  <a:latin typeface="Cambria Math" panose="02040503050406030204" pitchFamily="18" charset="0"/>
                                </a:rPr>
                              </m:ctrlPr>
                            </m:mPr>
                            <m:mr>
                              <m:e>
                                <m:r>
                                  <m:rPr>
                                    <m:brk m:alnAt="7"/>
                                  </m:rPr>
                                  <a:rPr lang="en-ZA" sz="2000" b="1" i="1" smtClean="0">
                                    <a:solidFill>
                                      <a:schemeClr val="accent5">
                                        <a:lumMod val="75000"/>
                                      </a:schemeClr>
                                    </a:solidFill>
                                    <a:latin typeface="Cambria Math" panose="02040503050406030204" pitchFamily="18" charset="0"/>
                                  </a:rPr>
                                  <m:t>𝑪</m:t>
                                </m:r>
                              </m:e>
                              <m:e>
                                <m:r>
                                  <a:rPr lang="en-ZA" sz="2000" b="1" i="1" smtClean="0">
                                    <a:solidFill>
                                      <a:schemeClr val="accent5">
                                        <a:lumMod val="75000"/>
                                      </a:schemeClr>
                                    </a:solidFill>
                                    <a:latin typeface="Cambria Math" panose="02040503050406030204" pitchFamily="18" charset="0"/>
                                  </a:rPr>
                                  <m:t>  </m:t>
                                </m:r>
                                <m:r>
                                  <a:rPr lang="en-ZA" sz="2000" b="1" i="1" smtClean="0">
                                    <a:solidFill>
                                      <a:schemeClr val="accent5">
                                        <a:lumMod val="75000"/>
                                      </a:schemeClr>
                                    </a:solidFill>
                                    <a:latin typeface="Cambria Math" panose="02040503050406030204" pitchFamily="18" charset="0"/>
                                  </a:rPr>
                                  <m:t>𝑫</m:t>
                                </m:r>
                              </m:e>
                            </m:mr>
                          </m:m>
                        </m:e>
                      </m:mr>
                    </m:m>
                  </m:oMath>
                </a14:m>
                <a:endParaRPr lang="en-ZA" sz="2400" b="0" i="0" u="none" strike="noStrike" baseline="0">
                  <a:solidFill>
                    <a:srgbClr val="000000"/>
                  </a:solidFill>
                  <a:latin typeface="Tw Cen MT" panose="020B0602020104020603" pitchFamily="34" charset="0"/>
                </a:endParaRPr>
              </a:p>
              <a:p>
                <a:pPr marL="0" indent="0">
                  <a:buNone/>
                </a:pPr>
                <a:endParaRPr lang="en-ZA" sz="2400" b="1" i="1">
                  <a:solidFill>
                    <a:schemeClr val="accent5">
                      <a:lumMod val="75000"/>
                    </a:schemeClr>
                  </a:solidFill>
                  <a:latin typeface="Tw Cen MT" panose="020B0602020104020603" pitchFamily="34" charset="0"/>
                </a:endParaRPr>
              </a:p>
              <a:p>
                <a:endParaRPr lang="en-ZA" sz="2400" b="0" i="0" u="none" strike="noStrike" baseline="0">
                  <a:solidFill>
                    <a:srgbClr val="000000"/>
                  </a:solidFill>
                  <a:latin typeface="Tw Cen MT" panose="020B0602020104020603" pitchFamily="34" charset="0"/>
                </a:endParaRPr>
              </a:p>
              <a:p>
                <a:endParaRPr lang="en-ZA" sz="3600">
                  <a:latin typeface="Tw Cen MT" panose="020B0602020104020603" pitchFamily="34" charset="0"/>
                </a:endParaRPr>
              </a:p>
            </p:txBody>
          </p:sp>
        </mc:Choice>
        <mc:Fallback xmlns="">
          <p:sp>
            <p:nvSpPr>
              <p:cNvPr id="3" name="Content Placeholder 2">
                <a:extLst>
                  <a:ext uri="{FF2B5EF4-FFF2-40B4-BE49-F238E27FC236}">
                    <a16:creationId xmlns:a16="http://schemas.microsoft.com/office/drawing/2014/main" id="{8542CB0E-DDE6-4F0F-9CED-0CB8C5A921E1}"/>
                  </a:ext>
                </a:extLst>
              </p:cNvPr>
              <p:cNvSpPr>
                <a:spLocks noGrp="1" noRot="1" noChangeAspect="1" noMove="1" noResize="1" noEditPoints="1" noAdjustHandles="1" noChangeArrowheads="1" noChangeShapeType="1" noTextEdit="1"/>
              </p:cNvSpPr>
              <p:nvPr>
                <p:ph idx="1"/>
              </p:nvPr>
            </p:nvSpPr>
            <p:spPr>
              <a:xfrm>
                <a:off x="838199" y="1009934"/>
                <a:ext cx="10857932" cy="5240741"/>
              </a:xfrm>
              <a:blipFill>
                <a:blip r:embed="rId2"/>
                <a:stretch>
                  <a:fillRect l="-673" t="-2445" r="-954"/>
                </a:stretch>
              </a:blipFill>
            </p:spPr>
            <p:txBody>
              <a:bodyPr/>
              <a:lstStyle/>
              <a:p>
                <a:r>
                  <a:rPr lang="en-US">
                    <a:noFill/>
                  </a:rPr>
                  <a:t> </a:t>
                </a:r>
              </a:p>
            </p:txBody>
          </p:sp>
        </mc:Fallback>
      </mc:AlternateContent>
    </p:spTree>
    <p:extLst>
      <p:ext uri="{BB962C8B-B14F-4D97-AF65-F5344CB8AC3E}">
        <p14:creationId xmlns:p14="http://schemas.microsoft.com/office/powerpoint/2010/main" val="36200063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67C03-1323-44E4-AD62-3D71D3B3E895}"/>
              </a:ext>
            </a:extLst>
          </p:cNvPr>
          <p:cNvSpPr>
            <a:spLocks noGrp="1"/>
          </p:cNvSpPr>
          <p:nvPr>
            <p:ph type="title"/>
          </p:nvPr>
        </p:nvSpPr>
        <p:spPr>
          <a:xfrm>
            <a:off x="838200" y="365126"/>
            <a:ext cx="8947245" cy="699400"/>
          </a:xfrm>
        </p:spPr>
        <p:txBody>
          <a:bodyPr>
            <a:normAutofit/>
          </a:bodyPr>
          <a:lstStyle/>
          <a:p>
            <a:pPr algn="ctr"/>
            <a:r>
              <a:rPr lang="en-ZA" sz="3600" b="1" i="0" u="none" strike="noStrike" baseline="0">
                <a:solidFill>
                  <a:srgbClr val="000000"/>
                </a:solidFill>
                <a:latin typeface="Tw Cen MT" panose="020B0602020104020603" pitchFamily="34" charset="0"/>
              </a:rPr>
              <a:t>Final Result:</a:t>
            </a:r>
            <a:endParaRPr lang="en-ZA" sz="3600" b="1">
              <a:latin typeface="Tw Cen MT" panose="020B0602020104020603" pitchFamily="34" charset="0"/>
            </a:endParaRPr>
          </a:p>
        </p:txBody>
      </p:sp>
      <p:sp>
        <p:nvSpPr>
          <p:cNvPr id="3" name="Content Placeholder 2">
            <a:extLst>
              <a:ext uri="{FF2B5EF4-FFF2-40B4-BE49-F238E27FC236}">
                <a16:creationId xmlns:a16="http://schemas.microsoft.com/office/drawing/2014/main" id="{8B8BB557-8884-486D-A4E8-1A74077660BA}"/>
              </a:ext>
            </a:extLst>
          </p:cNvPr>
          <p:cNvSpPr>
            <a:spLocks noGrp="1"/>
          </p:cNvSpPr>
          <p:nvPr>
            <p:ph sz="half" idx="1"/>
          </p:nvPr>
        </p:nvSpPr>
        <p:spPr>
          <a:xfrm>
            <a:off x="1405719" y="1433015"/>
            <a:ext cx="10140287" cy="1719618"/>
          </a:xfrm>
        </p:spPr>
        <p:txBody>
          <a:bodyPr>
            <a:noAutofit/>
          </a:bodyPr>
          <a:lstStyle/>
          <a:p>
            <a:r>
              <a:rPr lang="en-ZA" sz="3600">
                <a:solidFill>
                  <a:srgbClr val="000000"/>
                </a:solidFill>
                <a:latin typeface="Tw Cen MT" panose="020B0602020104020603" pitchFamily="34" charset="0"/>
              </a:rPr>
              <a:t>We get the final grouping as the results;</a:t>
            </a:r>
          </a:p>
          <a:p>
            <a:pPr marL="900113"/>
            <a:r>
              <a:rPr lang="en-ZA">
                <a:solidFill>
                  <a:srgbClr val="000000"/>
                </a:solidFill>
                <a:latin typeface="Tw Cen MT" panose="020B0602020104020603" pitchFamily="34" charset="0"/>
              </a:rPr>
              <a:t>Group 1: Medicine A and B</a:t>
            </a:r>
          </a:p>
          <a:p>
            <a:pPr marL="900113"/>
            <a:r>
              <a:rPr lang="en-ZA">
                <a:solidFill>
                  <a:srgbClr val="000000"/>
                </a:solidFill>
                <a:latin typeface="Tw Cen MT" panose="020B0602020104020603" pitchFamily="34" charset="0"/>
              </a:rPr>
              <a:t>Group 2: Medicine C and D.</a:t>
            </a:r>
            <a:endParaRPr lang="en-ZA">
              <a:latin typeface="Tw Cen MT" panose="020B0602020104020603" pitchFamily="34" charset="0"/>
            </a:endParaRPr>
          </a:p>
        </p:txBody>
      </p:sp>
      <p:graphicFrame>
        <p:nvGraphicFramePr>
          <p:cNvPr id="8" name="Content Placeholder 7">
            <a:extLst>
              <a:ext uri="{FF2B5EF4-FFF2-40B4-BE49-F238E27FC236}">
                <a16:creationId xmlns:a16="http://schemas.microsoft.com/office/drawing/2014/main" id="{2CC4B224-C4E5-4908-9ABE-7C90A28E66EC}"/>
              </a:ext>
            </a:extLst>
          </p:cNvPr>
          <p:cNvGraphicFramePr>
            <a:graphicFrameLocks noGrp="1"/>
          </p:cNvGraphicFramePr>
          <p:nvPr>
            <p:ph sz="half" idx="2"/>
          </p:nvPr>
        </p:nvGraphicFramePr>
        <p:xfrm>
          <a:off x="1828797" y="3429000"/>
          <a:ext cx="8393375" cy="2536130"/>
        </p:xfrm>
        <a:graphic>
          <a:graphicData uri="http://schemas.openxmlformats.org/drawingml/2006/table">
            <a:tbl>
              <a:tblPr firstRow="1" bandRow="1">
                <a:tableStyleId>{2A488322-F2BA-4B5B-9748-0D474271808F}</a:tableStyleId>
              </a:tblPr>
              <a:tblGrid>
                <a:gridCol w="1708921">
                  <a:extLst>
                    <a:ext uri="{9D8B030D-6E8A-4147-A177-3AD203B41FA5}">
                      <a16:colId xmlns:a16="http://schemas.microsoft.com/office/drawing/2014/main" val="613485454"/>
                    </a:ext>
                  </a:extLst>
                </a:gridCol>
                <a:gridCol w="2453647">
                  <a:extLst>
                    <a:ext uri="{9D8B030D-6E8A-4147-A177-3AD203B41FA5}">
                      <a16:colId xmlns:a16="http://schemas.microsoft.com/office/drawing/2014/main" val="66394713"/>
                    </a:ext>
                  </a:extLst>
                </a:gridCol>
                <a:gridCol w="2183641">
                  <a:extLst>
                    <a:ext uri="{9D8B030D-6E8A-4147-A177-3AD203B41FA5}">
                      <a16:colId xmlns:a16="http://schemas.microsoft.com/office/drawing/2014/main" val="939169237"/>
                    </a:ext>
                  </a:extLst>
                </a:gridCol>
                <a:gridCol w="2047166">
                  <a:extLst>
                    <a:ext uri="{9D8B030D-6E8A-4147-A177-3AD203B41FA5}">
                      <a16:colId xmlns:a16="http://schemas.microsoft.com/office/drawing/2014/main" val="259188371"/>
                    </a:ext>
                  </a:extLst>
                </a:gridCol>
              </a:tblGrid>
              <a:tr h="572302">
                <a:tc>
                  <a:txBody>
                    <a:bodyPr/>
                    <a:lstStyle/>
                    <a:p>
                      <a:r>
                        <a:rPr lang="en-ZA" b="1"/>
                        <a:t>Object</a:t>
                      </a:r>
                      <a:endParaRPr lang="en-ZA" b="1">
                        <a:latin typeface="Tw Cen MT" panose="020B0602020104020603" pitchFamily="34" charset="0"/>
                      </a:endParaRPr>
                    </a:p>
                  </a:txBody>
                  <a:tcPr/>
                </a:tc>
                <a:tc>
                  <a:txBody>
                    <a:bodyPr/>
                    <a:lstStyle/>
                    <a:p>
                      <a:r>
                        <a:rPr lang="en-ZA" b="1"/>
                        <a:t>Feature 1: Weight index</a:t>
                      </a:r>
                      <a:endParaRPr lang="en-ZA" b="1">
                        <a:latin typeface="Tw Cen MT" panose="020B0602020104020603" pitchFamily="34" charset="0"/>
                      </a:endParaRPr>
                    </a:p>
                  </a:txBody>
                  <a:tcPr/>
                </a:tc>
                <a:tc>
                  <a:txBody>
                    <a:bodyPr/>
                    <a:lstStyle/>
                    <a:p>
                      <a:r>
                        <a:rPr lang="en-ZA" b="1"/>
                        <a:t>Feature 2: pH</a:t>
                      </a:r>
                      <a:endParaRPr lang="en-ZA" b="1">
                        <a:latin typeface="Tw Cen MT" panose="020B0602020104020603" pitchFamily="34" charset="0"/>
                      </a:endParaRPr>
                    </a:p>
                  </a:txBody>
                  <a:tcPr/>
                </a:tc>
                <a:tc>
                  <a:txBody>
                    <a:bodyPr/>
                    <a:lstStyle/>
                    <a:p>
                      <a:r>
                        <a:rPr lang="en-ZA" b="1"/>
                        <a:t>Group (Results)</a:t>
                      </a:r>
                      <a:endParaRPr lang="en-ZA" b="1">
                        <a:latin typeface="Tw Cen MT" panose="020B0602020104020603" pitchFamily="34" charset="0"/>
                      </a:endParaRPr>
                    </a:p>
                  </a:txBody>
                  <a:tcPr/>
                </a:tc>
                <a:extLst>
                  <a:ext uri="{0D108BD9-81ED-4DB2-BD59-A6C34878D82A}">
                    <a16:rowId xmlns:a16="http://schemas.microsoft.com/office/drawing/2014/main" val="1112235950"/>
                  </a:ext>
                </a:extLst>
              </a:tr>
              <a:tr h="490957">
                <a:tc>
                  <a:txBody>
                    <a:bodyPr/>
                    <a:lstStyle/>
                    <a:p>
                      <a:r>
                        <a:rPr lang="en-ZA" b="1"/>
                        <a:t>Medicine A</a:t>
                      </a:r>
                      <a:endParaRPr lang="en-ZA" b="1">
                        <a:latin typeface="Tw Cen MT" panose="020B0602020104020603" pitchFamily="34" charset="0"/>
                      </a:endParaRPr>
                    </a:p>
                  </a:txBody>
                  <a:tcPr/>
                </a:tc>
                <a:tc>
                  <a:txBody>
                    <a:bodyPr/>
                    <a:lstStyle/>
                    <a:p>
                      <a:r>
                        <a:rPr lang="en-ZA" b="1"/>
                        <a:t>1</a:t>
                      </a:r>
                      <a:endParaRPr lang="en-ZA" b="1">
                        <a:latin typeface="Tw Cen MT" panose="020B0602020104020603" pitchFamily="34" charset="0"/>
                      </a:endParaRPr>
                    </a:p>
                  </a:txBody>
                  <a:tcPr/>
                </a:tc>
                <a:tc>
                  <a:txBody>
                    <a:bodyPr/>
                    <a:lstStyle/>
                    <a:p>
                      <a:r>
                        <a:rPr lang="en-ZA" b="1"/>
                        <a:t>1</a:t>
                      </a:r>
                      <a:endParaRPr lang="en-ZA" b="1">
                        <a:latin typeface="Tw Cen MT" panose="020B0602020104020603" pitchFamily="34" charset="0"/>
                      </a:endParaRPr>
                    </a:p>
                  </a:txBody>
                  <a:tcPr/>
                </a:tc>
                <a:tc>
                  <a:txBody>
                    <a:bodyPr/>
                    <a:lstStyle/>
                    <a:p>
                      <a:r>
                        <a:rPr lang="en-ZA" b="1"/>
                        <a:t>1</a:t>
                      </a:r>
                      <a:endParaRPr lang="en-ZA" b="1">
                        <a:latin typeface="Tw Cen MT" panose="020B0602020104020603" pitchFamily="34" charset="0"/>
                      </a:endParaRPr>
                    </a:p>
                  </a:txBody>
                  <a:tcPr/>
                </a:tc>
                <a:extLst>
                  <a:ext uri="{0D108BD9-81ED-4DB2-BD59-A6C34878D82A}">
                    <a16:rowId xmlns:a16="http://schemas.microsoft.com/office/drawing/2014/main" val="2736970647"/>
                  </a:ext>
                </a:extLst>
              </a:tr>
              <a:tr h="490957">
                <a:tc>
                  <a:txBody>
                    <a:bodyPr/>
                    <a:lstStyle/>
                    <a:p>
                      <a:r>
                        <a:rPr lang="en-ZA" b="1"/>
                        <a:t>Medicine B</a:t>
                      </a:r>
                      <a:endParaRPr lang="en-ZA" b="1">
                        <a:latin typeface="Tw Cen MT" panose="020B0602020104020603" pitchFamily="34" charset="0"/>
                      </a:endParaRPr>
                    </a:p>
                  </a:txBody>
                  <a:tcPr/>
                </a:tc>
                <a:tc>
                  <a:txBody>
                    <a:bodyPr/>
                    <a:lstStyle/>
                    <a:p>
                      <a:r>
                        <a:rPr lang="en-ZA" b="1"/>
                        <a:t>2</a:t>
                      </a:r>
                      <a:endParaRPr lang="en-ZA" b="1">
                        <a:latin typeface="Tw Cen MT" panose="020B0602020104020603" pitchFamily="34" charset="0"/>
                      </a:endParaRPr>
                    </a:p>
                  </a:txBody>
                  <a:tcPr/>
                </a:tc>
                <a:tc>
                  <a:txBody>
                    <a:bodyPr/>
                    <a:lstStyle/>
                    <a:p>
                      <a:r>
                        <a:rPr lang="en-ZA" b="1"/>
                        <a:t>1</a:t>
                      </a:r>
                      <a:endParaRPr lang="en-ZA" b="1">
                        <a:latin typeface="Tw Cen MT" panose="020B0602020104020603" pitchFamily="34" charset="0"/>
                      </a:endParaRPr>
                    </a:p>
                  </a:txBody>
                  <a:tcPr/>
                </a:tc>
                <a:tc>
                  <a:txBody>
                    <a:bodyPr/>
                    <a:lstStyle/>
                    <a:p>
                      <a:r>
                        <a:rPr lang="en-ZA" b="1"/>
                        <a:t>1</a:t>
                      </a:r>
                      <a:endParaRPr lang="en-ZA" b="1">
                        <a:latin typeface="Tw Cen MT" panose="020B0602020104020603" pitchFamily="34" charset="0"/>
                      </a:endParaRPr>
                    </a:p>
                  </a:txBody>
                  <a:tcPr/>
                </a:tc>
                <a:extLst>
                  <a:ext uri="{0D108BD9-81ED-4DB2-BD59-A6C34878D82A}">
                    <a16:rowId xmlns:a16="http://schemas.microsoft.com/office/drawing/2014/main" val="2969782343"/>
                  </a:ext>
                </a:extLst>
              </a:tr>
              <a:tr h="490957">
                <a:tc>
                  <a:txBody>
                    <a:bodyPr/>
                    <a:lstStyle/>
                    <a:p>
                      <a:r>
                        <a:rPr lang="en-ZA" b="1"/>
                        <a:t>Medicine C</a:t>
                      </a:r>
                      <a:endParaRPr lang="en-ZA" b="1">
                        <a:latin typeface="Tw Cen MT" panose="020B0602020104020603" pitchFamily="34" charset="0"/>
                      </a:endParaRPr>
                    </a:p>
                  </a:txBody>
                  <a:tcPr/>
                </a:tc>
                <a:tc>
                  <a:txBody>
                    <a:bodyPr/>
                    <a:lstStyle/>
                    <a:p>
                      <a:r>
                        <a:rPr lang="en-ZA" b="1"/>
                        <a:t>4</a:t>
                      </a:r>
                      <a:endParaRPr lang="en-ZA" b="1">
                        <a:latin typeface="Tw Cen MT" panose="020B0602020104020603" pitchFamily="34" charset="0"/>
                      </a:endParaRPr>
                    </a:p>
                  </a:txBody>
                  <a:tcPr/>
                </a:tc>
                <a:tc>
                  <a:txBody>
                    <a:bodyPr/>
                    <a:lstStyle/>
                    <a:p>
                      <a:r>
                        <a:rPr lang="en-ZA" b="1"/>
                        <a:t>3</a:t>
                      </a:r>
                      <a:endParaRPr lang="en-ZA" b="1">
                        <a:latin typeface="Tw Cen MT" panose="020B0602020104020603" pitchFamily="34" charset="0"/>
                      </a:endParaRPr>
                    </a:p>
                  </a:txBody>
                  <a:tcPr/>
                </a:tc>
                <a:tc>
                  <a:txBody>
                    <a:bodyPr/>
                    <a:lstStyle/>
                    <a:p>
                      <a:r>
                        <a:rPr lang="en-ZA" b="1"/>
                        <a:t>2</a:t>
                      </a:r>
                      <a:endParaRPr lang="en-ZA" b="1">
                        <a:latin typeface="Tw Cen MT" panose="020B0602020104020603" pitchFamily="34" charset="0"/>
                      </a:endParaRPr>
                    </a:p>
                  </a:txBody>
                  <a:tcPr/>
                </a:tc>
                <a:extLst>
                  <a:ext uri="{0D108BD9-81ED-4DB2-BD59-A6C34878D82A}">
                    <a16:rowId xmlns:a16="http://schemas.microsoft.com/office/drawing/2014/main" val="1472546064"/>
                  </a:ext>
                </a:extLst>
              </a:tr>
              <a:tr h="490957">
                <a:tc>
                  <a:txBody>
                    <a:bodyPr/>
                    <a:lstStyle/>
                    <a:p>
                      <a:r>
                        <a:rPr lang="en-ZA" b="1"/>
                        <a:t>Medicine D</a:t>
                      </a:r>
                      <a:endParaRPr lang="en-ZA" b="1">
                        <a:latin typeface="Tw Cen MT" panose="020B0602020104020603" pitchFamily="34" charset="0"/>
                      </a:endParaRPr>
                    </a:p>
                  </a:txBody>
                  <a:tcPr/>
                </a:tc>
                <a:tc>
                  <a:txBody>
                    <a:bodyPr/>
                    <a:lstStyle/>
                    <a:p>
                      <a:r>
                        <a:rPr lang="en-ZA" b="1"/>
                        <a:t>5</a:t>
                      </a:r>
                      <a:endParaRPr lang="en-ZA" b="1">
                        <a:latin typeface="Tw Cen MT" panose="020B0602020104020603" pitchFamily="34" charset="0"/>
                      </a:endParaRPr>
                    </a:p>
                  </a:txBody>
                  <a:tcPr/>
                </a:tc>
                <a:tc>
                  <a:txBody>
                    <a:bodyPr/>
                    <a:lstStyle/>
                    <a:p>
                      <a:r>
                        <a:rPr lang="en-ZA" b="1"/>
                        <a:t>4</a:t>
                      </a:r>
                      <a:endParaRPr lang="en-ZA" b="1">
                        <a:latin typeface="Tw Cen MT" panose="020B0602020104020603" pitchFamily="34" charset="0"/>
                      </a:endParaRPr>
                    </a:p>
                  </a:txBody>
                  <a:tcPr/>
                </a:tc>
                <a:tc>
                  <a:txBody>
                    <a:bodyPr/>
                    <a:lstStyle/>
                    <a:p>
                      <a:r>
                        <a:rPr lang="en-ZA" b="1"/>
                        <a:t>2</a:t>
                      </a:r>
                      <a:endParaRPr lang="en-ZA" b="1">
                        <a:latin typeface="Tw Cen MT" panose="020B0602020104020603" pitchFamily="34" charset="0"/>
                      </a:endParaRPr>
                    </a:p>
                  </a:txBody>
                  <a:tcPr/>
                </a:tc>
                <a:extLst>
                  <a:ext uri="{0D108BD9-81ED-4DB2-BD59-A6C34878D82A}">
                    <a16:rowId xmlns:a16="http://schemas.microsoft.com/office/drawing/2014/main" val="1701677011"/>
                  </a:ext>
                </a:extLst>
              </a:tr>
            </a:tbl>
          </a:graphicData>
        </a:graphic>
      </p:graphicFrame>
    </p:spTree>
    <p:extLst>
      <p:ext uri="{BB962C8B-B14F-4D97-AF65-F5344CB8AC3E}">
        <p14:creationId xmlns:p14="http://schemas.microsoft.com/office/powerpoint/2010/main" val="6664851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Final Solution</a:t>
            </a:r>
          </a:p>
        </p:txBody>
      </p:sp>
      <p:sp>
        <p:nvSpPr>
          <p:cNvPr id="3" name="Content Placeholder 2"/>
          <p:cNvSpPr>
            <a:spLocks noGrp="1"/>
          </p:cNvSpPr>
          <p:nvPr>
            <p:ph sz="half" idx="1"/>
          </p:nvPr>
        </p:nvSpPr>
        <p:spPr>
          <a:xfrm>
            <a:off x="838199" y="1825625"/>
            <a:ext cx="10005811" cy="4351338"/>
          </a:xfrm>
        </p:spPr>
        <p:txBody>
          <a:bodyPr/>
          <a:lstStyle/>
          <a:p>
            <a:r>
              <a:rPr lang="en-ZA"/>
              <a:t>Group1{A; B}  c1(1.5; 1)</a:t>
            </a:r>
          </a:p>
          <a:p>
            <a:endParaRPr lang="en-ZA"/>
          </a:p>
          <a:p>
            <a:r>
              <a:rPr lang="en-ZA"/>
              <a:t>Group2{C; D}  c2(4.5; 3.5)</a:t>
            </a:r>
          </a:p>
        </p:txBody>
      </p:sp>
      <p:pic>
        <p:nvPicPr>
          <p:cNvPr id="5" name="Content Placeholder 6">
            <a:extLst>
              <a:ext uri="{FF2B5EF4-FFF2-40B4-BE49-F238E27FC236}">
                <a16:creationId xmlns:a16="http://schemas.microsoft.com/office/drawing/2014/main" id="{32AA2DD2-B1E5-41DF-805F-68635C20F37B}"/>
              </a:ext>
            </a:extLst>
          </p:cNvPr>
          <p:cNvPicPr>
            <a:picLocks noGrp="1" noChangeAspect="1"/>
          </p:cNvPicPr>
          <p:nvPr>
            <p:ph sz="half" idx="2"/>
          </p:nvPr>
        </p:nvPicPr>
        <p:blipFill rotWithShape="1">
          <a:blip r:embed="rId2">
            <a:extLst>
              <a:ext uri="{BEBA8EAE-BF5A-486C-A8C5-ECC9F3942E4B}">
                <a14:imgProps xmlns:a14="http://schemas.microsoft.com/office/drawing/2010/main">
                  <a14:imgLayer r:embed="rId3">
                    <a14:imgEffect>
                      <a14:sharpenSoften amount="50000"/>
                    </a14:imgEffect>
                    <a14:imgEffect>
                      <a14:colorTemperature colorTemp="8800"/>
                    </a14:imgEffect>
                    <a14:imgEffect>
                      <a14:saturation sat="300000"/>
                    </a14:imgEffect>
                  </a14:imgLayer>
                </a14:imgProps>
              </a:ext>
            </a:extLst>
          </a:blip>
          <a:srcRect l="25070" t="28474" r="45235" b="28474"/>
          <a:stretch/>
        </p:blipFill>
        <p:spPr>
          <a:xfrm>
            <a:off x="7331657" y="3111690"/>
            <a:ext cx="3493827" cy="2385622"/>
          </a:xfrm>
          <a:prstGeom prst="rect">
            <a:avLst/>
          </a:prstGeom>
        </p:spPr>
      </p:pic>
    </p:spTree>
    <p:extLst>
      <p:ext uri="{BB962C8B-B14F-4D97-AF65-F5344CB8AC3E}">
        <p14:creationId xmlns:p14="http://schemas.microsoft.com/office/powerpoint/2010/main" val="4793165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694D1-946D-4730-89EF-335B04456330}"/>
              </a:ext>
            </a:extLst>
          </p:cNvPr>
          <p:cNvSpPr>
            <a:spLocks noGrp="1"/>
          </p:cNvSpPr>
          <p:nvPr>
            <p:ph type="title"/>
          </p:nvPr>
        </p:nvSpPr>
        <p:spPr>
          <a:xfrm>
            <a:off x="838200" y="365125"/>
            <a:ext cx="10515600" cy="607641"/>
          </a:xfrm>
        </p:spPr>
        <p:txBody>
          <a:bodyPr>
            <a:normAutofit fontScale="90000"/>
          </a:bodyPr>
          <a:lstStyle/>
          <a:p>
            <a:r>
              <a:rPr lang="en-ZA" sz="4000">
                <a:solidFill>
                  <a:prstClr val="black"/>
                </a:solidFill>
              </a:rPr>
              <a:t>Cluster Analysis Exercise</a:t>
            </a:r>
            <a:endParaRPr lang="en-ZA"/>
          </a:p>
        </p:txBody>
      </p:sp>
      <p:sp>
        <p:nvSpPr>
          <p:cNvPr id="3" name="Content Placeholder 2">
            <a:extLst>
              <a:ext uri="{FF2B5EF4-FFF2-40B4-BE49-F238E27FC236}">
                <a16:creationId xmlns:a16="http://schemas.microsoft.com/office/drawing/2014/main" id="{05A98311-4B39-474E-A9CF-78C1D2A28BD7}"/>
              </a:ext>
            </a:extLst>
          </p:cNvPr>
          <p:cNvSpPr>
            <a:spLocks noGrp="1"/>
          </p:cNvSpPr>
          <p:nvPr>
            <p:ph idx="1"/>
          </p:nvPr>
        </p:nvSpPr>
        <p:spPr>
          <a:xfrm>
            <a:off x="838200" y="1217984"/>
            <a:ext cx="10515600" cy="4351338"/>
          </a:xfrm>
        </p:spPr>
        <p:txBody>
          <a:bodyPr/>
          <a:lstStyle/>
          <a:p>
            <a:r>
              <a:rPr lang="en-ZA">
                <a:latin typeface="cmr10"/>
              </a:rPr>
              <a:t>Cluster analysis embraces a variety of techniques, the main objective of which is to group observations or variables into homogeneous and distinct clusters.</a:t>
            </a:r>
          </a:p>
          <a:p>
            <a:r>
              <a:rPr lang="en-ZA"/>
              <a:t>The daily expenditures on food (X1) and clothing (X2) of five persons is given below.  Use the k means algorithm to cluster them.</a:t>
            </a:r>
          </a:p>
          <a:p>
            <a:endParaRPr lang="en-ZA"/>
          </a:p>
          <a:p>
            <a:endParaRPr lang="en-ZA"/>
          </a:p>
        </p:txBody>
      </p:sp>
      <p:pic>
        <p:nvPicPr>
          <p:cNvPr id="4" name="Picture 3">
            <a:extLst>
              <a:ext uri="{FF2B5EF4-FFF2-40B4-BE49-F238E27FC236}">
                <a16:creationId xmlns:a16="http://schemas.microsoft.com/office/drawing/2014/main" id="{0BC1C6D8-0935-4460-8C66-FA8E202EC51B}"/>
              </a:ext>
            </a:extLst>
          </p:cNvPr>
          <p:cNvPicPr>
            <a:picLocks noChangeAspect="1"/>
          </p:cNvPicPr>
          <p:nvPr/>
        </p:nvPicPr>
        <p:blipFill>
          <a:blip r:embed="rId3"/>
          <a:stretch>
            <a:fillRect/>
          </a:stretch>
        </p:blipFill>
        <p:spPr>
          <a:xfrm>
            <a:off x="838200" y="3519462"/>
            <a:ext cx="6022637" cy="2825055"/>
          </a:xfrm>
          <a:prstGeom prst="rect">
            <a:avLst/>
          </a:prstGeom>
        </p:spPr>
      </p:pic>
    </p:spTree>
    <p:extLst>
      <p:ext uri="{BB962C8B-B14F-4D97-AF65-F5344CB8AC3E}">
        <p14:creationId xmlns:p14="http://schemas.microsoft.com/office/powerpoint/2010/main" val="8807738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FF83C-D53A-4941-AD75-2C665DE043EC}"/>
              </a:ext>
            </a:extLst>
          </p:cNvPr>
          <p:cNvSpPr>
            <a:spLocks noGrp="1"/>
          </p:cNvSpPr>
          <p:nvPr>
            <p:ph type="title"/>
          </p:nvPr>
        </p:nvSpPr>
        <p:spPr>
          <a:xfrm>
            <a:off x="838200" y="365125"/>
            <a:ext cx="3076852" cy="336211"/>
          </a:xfrm>
        </p:spPr>
        <p:txBody>
          <a:bodyPr>
            <a:noAutofit/>
          </a:bodyPr>
          <a:lstStyle/>
          <a:p>
            <a:r>
              <a:rPr lang="en-ZA" sz="2400">
                <a:solidFill>
                  <a:srgbClr val="FF0F21"/>
                </a:solidFill>
                <a:latin typeface="cmr10"/>
              </a:rPr>
              <a:t>(</a:t>
            </a:r>
            <a:r>
              <a:rPr lang="en-ZA" sz="2400">
                <a:solidFill>
                  <a:srgbClr val="FF0F21"/>
                </a:solidFill>
                <a:latin typeface="cmmi10"/>
              </a:rPr>
              <a:t>k</a:t>
            </a:r>
            <a:r>
              <a:rPr lang="en-ZA" sz="2400">
                <a:solidFill>
                  <a:srgbClr val="FF0F21"/>
                </a:solidFill>
                <a:latin typeface="cmti10"/>
              </a:rPr>
              <a:t>-means method)</a:t>
            </a:r>
            <a:endParaRPr lang="en-ZA" sz="2400"/>
          </a:p>
        </p:txBody>
      </p:sp>
      <p:pic>
        <p:nvPicPr>
          <p:cNvPr id="4" name="Content Placeholder 3">
            <a:extLst>
              <a:ext uri="{FF2B5EF4-FFF2-40B4-BE49-F238E27FC236}">
                <a16:creationId xmlns:a16="http://schemas.microsoft.com/office/drawing/2014/main" id="{0457F202-F94B-401D-8CCE-2434698AA9F5}"/>
              </a:ext>
            </a:extLst>
          </p:cNvPr>
          <p:cNvPicPr>
            <a:picLocks noGrp="1" noChangeAspect="1"/>
          </p:cNvPicPr>
          <p:nvPr>
            <p:ph idx="1"/>
          </p:nvPr>
        </p:nvPicPr>
        <p:blipFill>
          <a:blip r:embed="rId2"/>
          <a:stretch>
            <a:fillRect/>
          </a:stretch>
        </p:blipFill>
        <p:spPr>
          <a:xfrm>
            <a:off x="295655" y="1301506"/>
            <a:ext cx="2580711" cy="2176293"/>
          </a:xfrm>
          <a:prstGeom prst="rect">
            <a:avLst/>
          </a:prstGeom>
        </p:spPr>
      </p:pic>
      <p:sp>
        <p:nvSpPr>
          <p:cNvPr id="5" name="Rectangle 4">
            <a:extLst>
              <a:ext uri="{FF2B5EF4-FFF2-40B4-BE49-F238E27FC236}">
                <a16:creationId xmlns:a16="http://schemas.microsoft.com/office/drawing/2014/main" id="{3A6C1B54-DFDA-47A8-B029-39ACC6934F94}"/>
              </a:ext>
            </a:extLst>
          </p:cNvPr>
          <p:cNvSpPr/>
          <p:nvPr/>
        </p:nvSpPr>
        <p:spPr>
          <a:xfrm>
            <a:off x="4898728" y="551630"/>
            <a:ext cx="4865969"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b="0" i="0" u="none" strike="noStrike" kern="1200" cap="none" spc="0" normalizeH="0" baseline="0" noProof="0">
                <a:ln>
                  <a:noFill/>
                </a:ln>
                <a:solidFill>
                  <a:srgbClr val="FF0000"/>
                </a:solidFill>
                <a:effectLst/>
                <a:uLnTx/>
                <a:uFillTx/>
                <a:latin typeface="cmr10"/>
                <a:ea typeface="+mn-ea"/>
                <a:cs typeface="+mn-cs"/>
              </a:rPr>
              <a:t>Suppose two clusters are to be formed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b="0" i="0" u="none" strike="noStrike" kern="1200" cap="none" spc="0" normalizeH="0" baseline="0" noProof="0">
                <a:ln>
                  <a:noFill/>
                </a:ln>
                <a:solidFill>
                  <a:srgbClr val="FF0000"/>
                </a:solidFill>
                <a:effectLst/>
                <a:uLnTx/>
                <a:uFillTx/>
                <a:latin typeface="cmr10"/>
                <a:ea typeface="+mn-ea"/>
                <a:cs typeface="+mn-cs"/>
              </a:rPr>
              <a:t>First assign </a:t>
            </a:r>
            <a:r>
              <a:rPr kumimoji="0" lang="en-ZA" b="0" i="0" u="none" strike="noStrike" kern="1200" cap="none" spc="0" normalizeH="0" baseline="0" noProof="0">
                <a:ln>
                  <a:noFill/>
                </a:ln>
                <a:solidFill>
                  <a:srgbClr val="FF0000"/>
                </a:solidFill>
                <a:effectLst/>
                <a:uLnTx/>
                <a:uFillTx/>
                <a:latin typeface="cmmi10"/>
                <a:ea typeface="+mn-ea"/>
                <a:cs typeface="+mn-cs"/>
              </a:rPr>
              <a:t>a</a:t>
            </a:r>
            <a:r>
              <a:rPr kumimoji="0" lang="en-ZA" b="0" i="0" u="none" strike="noStrike" kern="1200" cap="none" spc="0" normalizeH="0" baseline="0" noProof="0">
                <a:ln>
                  <a:noFill/>
                </a:ln>
                <a:solidFill>
                  <a:srgbClr val="FF0000"/>
                </a:solidFill>
                <a:effectLst/>
                <a:uLnTx/>
                <a:uFillTx/>
                <a:latin typeface="cmr10"/>
                <a:ea typeface="+mn-ea"/>
                <a:cs typeface="+mn-cs"/>
              </a:rPr>
              <a:t>, </a:t>
            </a:r>
            <a:r>
              <a:rPr kumimoji="0" lang="en-ZA" b="0" i="0" u="none" strike="noStrike" kern="1200" cap="none" spc="0" normalizeH="0" baseline="0" noProof="0">
                <a:ln>
                  <a:noFill/>
                </a:ln>
                <a:solidFill>
                  <a:srgbClr val="FF0000"/>
                </a:solidFill>
                <a:effectLst/>
                <a:uLnTx/>
                <a:uFillTx/>
                <a:latin typeface="cmmi10"/>
                <a:ea typeface="+mn-ea"/>
                <a:cs typeface="+mn-cs"/>
              </a:rPr>
              <a:t>b </a:t>
            </a:r>
            <a:r>
              <a:rPr kumimoji="0" lang="en-ZA" b="0" i="0" u="none" strike="noStrike" kern="1200" cap="none" spc="0" normalizeH="0" baseline="0" noProof="0">
                <a:ln>
                  <a:noFill/>
                </a:ln>
                <a:solidFill>
                  <a:srgbClr val="FF0000"/>
                </a:solidFill>
                <a:effectLst/>
                <a:uLnTx/>
                <a:uFillTx/>
                <a:latin typeface="cmr10"/>
                <a:ea typeface="+mn-ea"/>
                <a:cs typeface="+mn-cs"/>
              </a:rPr>
              <a:t>and </a:t>
            </a:r>
            <a:r>
              <a:rPr kumimoji="0" lang="en-ZA" b="0" i="0" u="none" strike="noStrike" kern="1200" cap="none" spc="0" normalizeH="0" baseline="0" noProof="0">
                <a:ln>
                  <a:noFill/>
                </a:ln>
                <a:solidFill>
                  <a:srgbClr val="FF0000"/>
                </a:solidFill>
                <a:effectLst/>
                <a:uLnTx/>
                <a:uFillTx/>
                <a:latin typeface="cmmi10"/>
                <a:ea typeface="+mn-ea"/>
                <a:cs typeface="+mn-cs"/>
              </a:rPr>
              <a:t>d </a:t>
            </a:r>
            <a:r>
              <a:rPr kumimoji="0" lang="en-ZA" b="0" i="0" u="none" strike="noStrike" kern="1200" cap="none" spc="0" normalizeH="0" baseline="0" noProof="0">
                <a:ln>
                  <a:noFill/>
                </a:ln>
                <a:solidFill>
                  <a:srgbClr val="FF0000"/>
                </a:solidFill>
                <a:effectLst/>
                <a:uLnTx/>
                <a:uFillTx/>
                <a:latin typeface="cmr10"/>
                <a:ea typeface="+mn-ea"/>
                <a:cs typeface="+mn-cs"/>
              </a:rPr>
              <a:t>to Cluster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b="0" i="0" u="none" strike="noStrike" kern="1200" cap="none" spc="0" normalizeH="0" baseline="0" noProof="0">
                <a:ln>
                  <a:noFill/>
                </a:ln>
                <a:solidFill>
                  <a:srgbClr val="FF0000"/>
                </a:solidFill>
                <a:effectLst/>
                <a:uLnTx/>
                <a:uFillTx/>
                <a:latin typeface="cmr10"/>
                <a:ea typeface="+mn-ea"/>
                <a:cs typeface="+mn-cs"/>
              </a:rPr>
              <a:t>Next assign </a:t>
            </a:r>
            <a:r>
              <a:rPr kumimoji="0" lang="en-ZA" b="0" i="0" u="none" strike="noStrike" kern="1200" cap="none" spc="0" normalizeH="0" baseline="0" noProof="0">
                <a:ln>
                  <a:noFill/>
                </a:ln>
                <a:solidFill>
                  <a:srgbClr val="FF0000"/>
                </a:solidFill>
                <a:effectLst/>
                <a:uLnTx/>
                <a:uFillTx/>
                <a:latin typeface="cmmi10"/>
                <a:ea typeface="+mn-ea"/>
                <a:cs typeface="+mn-cs"/>
              </a:rPr>
              <a:t>c and e to Cluster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b="0" i="0" u="none" strike="noStrike" kern="1200" cap="none" spc="0" normalizeH="0" baseline="0" noProof="0">
                <a:ln>
                  <a:noFill/>
                </a:ln>
                <a:solidFill>
                  <a:srgbClr val="FF0000"/>
                </a:solidFill>
                <a:effectLst/>
                <a:uLnTx/>
                <a:uFillTx/>
                <a:latin typeface="Calibri" panose="020F0502020204030204"/>
                <a:ea typeface="+mn-ea"/>
                <a:cs typeface="+mn-cs"/>
              </a:rPr>
              <a:t>Calculate cluster centroids</a:t>
            </a:r>
          </a:p>
        </p:txBody>
      </p:sp>
      <p:sp>
        <p:nvSpPr>
          <p:cNvPr id="6" name="Rectangle 5">
            <a:extLst>
              <a:ext uri="{FF2B5EF4-FFF2-40B4-BE49-F238E27FC236}">
                <a16:creationId xmlns:a16="http://schemas.microsoft.com/office/drawing/2014/main" id="{644809BA-CB16-446B-978B-BC9B0993C3A8}"/>
              </a:ext>
            </a:extLst>
          </p:cNvPr>
          <p:cNvSpPr/>
          <p:nvPr/>
        </p:nvSpPr>
        <p:spPr>
          <a:xfrm>
            <a:off x="591845" y="3159525"/>
            <a:ext cx="3953522"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b="0" i="0" u="none" strike="noStrike" kern="1200" cap="none" spc="0" normalizeH="0" baseline="0" noProof="0">
                <a:ln>
                  <a:noFill/>
                </a:ln>
                <a:effectLst/>
                <a:uLnTx/>
                <a:uFillTx/>
                <a:ea typeface="+mn-ea"/>
                <a:cs typeface="+mn-cs"/>
              </a:rPr>
              <a:t>The cluster centroid is the point with coordinates equal to the average values of the variables for the observations in that cluster</a:t>
            </a:r>
          </a:p>
        </p:txBody>
      </p:sp>
      <p:pic>
        <p:nvPicPr>
          <p:cNvPr id="8" name="Picture 7">
            <a:extLst>
              <a:ext uri="{FF2B5EF4-FFF2-40B4-BE49-F238E27FC236}">
                <a16:creationId xmlns:a16="http://schemas.microsoft.com/office/drawing/2014/main" id="{652EE48A-9428-4BB0-8A99-F3991CBA138E}"/>
              </a:ext>
            </a:extLst>
          </p:cNvPr>
          <p:cNvPicPr>
            <a:picLocks noChangeAspect="1"/>
          </p:cNvPicPr>
          <p:nvPr/>
        </p:nvPicPr>
        <p:blipFill>
          <a:blip r:embed="rId3"/>
          <a:stretch>
            <a:fillRect/>
          </a:stretch>
        </p:blipFill>
        <p:spPr>
          <a:xfrm>
            <a:off x="4947229" y="1898318"/>
            <a:ext cx="4714008" cy="1629465"/>
          </a:xfrm>
          <a:prstGeom prst="rect">
            <a:avLst/>
          </a:prstGeom>
        </p:spPr>
      </p:pic>
      <p:sp>
        <p:nvSpPr>
          <p:cNvPr id="9" name="Rectangle 8">
            <a:extLst>
              <a:ext uri="{FF2B5EF4-FFF2-40B4-BE49-F238E27FC236}">
                <a16:creationId xmlns:a16="http://schemas.microsoft.com/office/drawing/2014/main" id="{1C08E1C4-409E-4DEF-A126-E36F8FD42145}"/>
              </a:ext>
            </a:extLst>
          </p:cNvPr>
          <p:cNvSpPr/>
          <p:nvPr/>
        </p:nvSpPr>
        <p:spPr>
          <a:xfrm>
            <a:off x="4802776" y="3441601"/>
            <a:ext cx="2717959"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b="0" i="0" u="none" strike="noStrike" kern="1200" cap="none" spc="0" normalizeH="0" baseline="0" noProof="0">
                <a:ln>
                  <a:noFill/>
                </a:ln>
                <a:solidFill>
                  <a:srgbClr val="FF0F21"/>
                </a:solidFill>
                <a:effectLst/>
                <a:uLnTx/>
                <a:uFillTx/>
                <a:latin typeface="cmr10"/>
                <a:ea typeface="+mn-ea"/>
                <a:cs typeface="+mn-cs"/>
              </a:rPr>
              <a:t>calculate the distance between </a:t>
            </a:r>
            <a:r>
              <a:rPr kumimoji="0" lang="en-ZA" b="1" i="0" u="none" strike="noStrike" kern="1200" cap="none" spc="0" normalizeH="0" baseline="0" noProof="0">
                <a:ln>
                  <a:noFill/>
                </a:ln>
                <a:solidFill>
                  <a:srgbClr val="FF0F21"/>
                </a:solidFill>
                <a:effectLst/>
                <a:uLnTx/>
                <a:uFillTx/>
                <a:latin typeface="cmmi10"/>
                <a:ea typeface="+mn-ea"/>
                <a:cs typeface="+mn-cs"/>
              </a:rPr>
              <a:t>a</a:t>
            </a:r>
            <a:r>
              <a:rPr kumimoji="0" lang="en-ZA" b="0" i="0" u="none" strike="noStrike" kern="1200" cap="none" spc="0" normalizeH="0" baseline="0" noProof="0">
                <a:ln>
                  <a:noFill/>
                </a:ln>
                <a:solidFill>
                  <a:srgbClr val="FF0F21"/>
                </a:solidFill>
                <a:effectLst/>
                <a:uLnTx/>
                <a:uFillTx/>
                <a:latin typeface="cmmi10"/>
                <a:ea typeface="+mn-ea"/>
                <a:cs typeface="+mn-cs"/>
              </a:rPr>
              <a:t> </a:t>
            </a:r>
            <a:r>
              <a:rPr kumimoji="0" lang="en-ZA" b="0" i="0" u="none" strike="noStrike" kern="1200" cap="none" spc="0" normalizeH="0" baseline="0" noProof="0">
                <a:ln>
                  <a:noFill/>
                </a:ln>
                <a:solidFill>
                  <a:srgbClr val="FF0F21"/>
                </a:solidFill>
                <a:effectLst/>
                <a:uLnTx/>
                <a:uFillTx/>
                <a:latin typeface="cmr10"/>
                <a:ea typeface="+mn-ea"/>
                <a:cs typeface="+mn-cs"/>
              </a:rPr>
              <a:t>and the two centroids:</a:t>
            </a:r>
            <a:endParaRPr kumimoji="0" lang="en-ZA" b="0" i="0" u="none" strike="noStrike" kern="1200" cap="none" spc="0" normalizeH="0" baseline="0" noProof="0">
              <a:ln>
                <a:noFill/>
              </a:ln>
              <a:solidFill>
                <a:srgbClr val="FF0F21"/>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4E8837B4-9E00-428B-9C84-638636A3DF14}"/>
              </a:ext>
            </a:extLst>
          </p:cNvPr>
          <p:cNvPicPr>
            <a:picLocks noChangeAspect="1"/>
          </p:cNvPicPr>
          <p:nvPr/>
        </p:nvPicPr>
        <p:blipFill>
          <a:blip r:embed="rId4"/>
          <a:stretch>
            <a:fillRect/>
          </a:stretch>
        </p:blipFill>
        <p:spPr>
          <a:xfrm>
            <a:off x="8413074" y="3585176"/>
            <a:ext cx="3583618" cy="590093"/>
          </a:xfrm>
          <a:prstGeom prst="rect">
            <a:avLst/>
          </a:prstGeom>
        </p:spPr>
      </p:pic>
      <p:sp>
        <p:nvSpPr>
          <p:cNvPr id="11" name="TextBox 10">
            <a:extLst>
              <a:ext uri="{FF2B5EF4-FFF2-40B4-BE49-F238E27FC236}">
                <a16:creationId xmlns:a16="http://schemas.microsoft.com/office/drawing/2014/main" id="{3CD1AB48-6E7C-473D-A42A-CCDAEDB2E752}"/>
              </a:ext>
            </a:extLst>
          </p:cNvPr>
          <p:cNvSpPr txBox="1"/>
          <p:nvPr/>
        </p:nvSpPr>
        <p:spPr>
          <a:xfrm>
            <a:off x="8777933" y="1459571"/>
            <a:ext cx="321875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a:ln>
                  <a:noFill/>
                </a:ln>
                <a:solidFill>
                  <a:srgbClr val="FF0000"/>
                </a:solidFill>
                <a:effectLst/>
                <a:uLnTx/>
                <a:uFillTx/>
                <a:ea typeface="+mn-ea"/>
                <a:cs typeface="+mn-cs"/>
              </a:rPr>
              <a:t>Centroid of Cluster 1 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a:ln>
                  <a:noFill/>
                </a:ln>
                <a:solidFill>
                  <a:srgbClr val="FF0000"/>
                </a:solidFill>
                <a:effectLst/>
                <a:uLnTx/>
                <a:uFillTx/>
                <a:ea typeface="+mn-ea"/>
                <a:cs typeface="+mn-cs"/>
              </a:rPr>
              <a:t>the point (X1 = 3:67, X2 = 3:67),</a:t>
            </a:r>
          </a:p>
        </p:txBody>
      </p:sp>
      <p:sp>
        <p:nvSpPr>
          <p:cNvPr id="12" name="Rectangle 11">
            <a:extLst>
              <a:ext uri="{FF2B5EF4-FFF2-40B4-BE49-F238E27FC236}">
                <a16:creationId xmlns:a16="http://schemas.microsoft.com/office/drawing/2014/main" id="{6602E088-D12F-43B9-AE4F-700E70D35363}"/>
              </a:ext>
            </a:extLst>
          </p:cNvPr>
          <p:cNvSpPr/>
          <p:nvPr/>
        </p:nvSpPr>
        <p:spPr>
          <a:xfrm>
            <a:off x="3749159" y="4993814"/>
            <a:ext cx="3819381"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b="0" i="0" u="none" strike="noStrike" kern="1200" cap="none" spc="0" normalizeH="0" baseline="0" noProof="0">
                <a:ln>
                  <a:noFill/>
                </a:ln>
                <a:solidFill>
                  <a:srgbClr val="FF0F21"/>
                </a:solidFill>
                <a:effectLst/>
                <a:uLnTx/>
                <a:uFillTx/>
                <a:latin typeface="Calibri" panose="020F0502020204030204"/>
                <a:ea typeface="+mn-ea"/>
                <a:cs typeface="+mn-cs"/>
              </a:rPr>
              <a:t>calculate the distance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b="0" i="0" u="none" strike="noStrike" kern="1200" cap="none" spc="0" normalizeH="0" baseline="0" noProof="0">
                <a:ln>
                  <a:noFill/>
                </a:ln>
                <a:solidFill>
                  <a:srgbClr val="FF0F21"/>
                </a:solidFill>
                <a:effectLst/>
                <a:uLnTx/>
                <a:uFillTx/>
                <a:latin typeface="Calibri" panose="020F0502020204030204"/>
                <a:ea typeface="+mn-ea"/>
                <a:cs typeface="+mn-cs"/>
              </a:rPr>
              <a:t>between b and  the two cluster centroids:</a:t>
            </a:r>
          </a:p>
        </p:txBody>
      </p:sp>
      <p:pic>
        <p:nvPicPr>
          <p:cNvPr id="13" name="Picture 12">
            <a:extLst>
              <a:ext uri="{FF2B5EF4-FFF2-40B4-BE49-F238E27FC236}">
                <a16:creationId xmlns:a16="http://schemas.microsoft.com/office/drawing/2014/main" id="{AF0FFE81-E86F-402C-9E89-3E37418CAA9E}"/>
              </a:ext>
            </a:extLst>
          </p:cNvPr>
          <p:cNvPicPr>
            <a:picLocks noChangeAspect="1"/>
          </p:cNvPicPr>
          <p:nvPr/>
        </p:nvPicPr>
        <p:blipFill>
          <a:blip r:embed="rId5"/>
          <a:stretch>
            <a:fillRect/>
          </a:stretch>
        </p:blipFill>
        <p:spPr>
          <a:xfrm>
            <a:off x="7520735" y="4925501"/>
            <a:ext cx="4326521" cy="749036"/>
          </a:xfrm>
          <a:prstGeom prst="rect">
            <a:avLst/>
          </a:prstGeom>
        </p:spPr>
      </p:pic>
      <p:sp>
        <p:nvSpPr>
          <p:cNvPr id="14" name="Rectangle 13">
            <a:extLst>
              <a:ext uri="{FF2B5EF4-FFF2-40B4-BE49-F238E27FC236}">
                <a16:creationId xmlns:a16="http://schemas.microsoft.com/office/drawing/2014/main" id="{74EEEC2C-EC10-4D1B-BCB0-51A6D1A6C8D1}"/>
              </a:ext>
            </a:extLst>
          </p:cNvPr>
          <p:cNvSpPr/>
          <p:nvPr/>
        </p:nvSpPr>
        <p:spPr>
          <a:xfrm>
            <a:off x="3497373" y="5900684"/>
            <a:ext cx="892437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b="0" i="0" u="none" strike="noStrike" kern="1200" cap="none" spc="0" normalizeH="0" baseline="0" noProof="0">
                <a:ln>
                  <a:noFill/>
                </a:ln>
                <a:solidFill>
                  <a:srgbClr val="0070C0"/>
                </a:solidFill>
                <a:effectLst/>
                <a:uLnTx/>
                <a:uFillTx/>
                <a:latin typeface="cmr10"/>
                <a:ea typeface="+mn-ea"/>
                <a:cs typeface="+mn-cs"/>
              </a:rPr>
              <a:t>Since </a:t>
            </a:r>
            <a:r>
              <a:rPr kumimoji="0" lang="en-ZA" b="0" i="0" u="none" strike="noStrike" kern="1200" cap="none" spc="0" normalizeH="0" baseline="0" noProof="0">
                <a:ln>
                  <a:noFill/>
                </a:ln>
                <a:solidFill>
                  <a:srgbClr val="0070C0"/>
                </a:solidFill>
                <a:effectLst/>
                <a:uLnTx/>
                <a:uFillTx/>
                <a:latin typeface="cmmi10"/>
                <a:ea typeface="+mn-ea"/>
                <a:cs typeface="+mn-cs"/>
              </a:rPr>
              <a:t>b </a:t>
            </a:r>
            <a:r>
              <a:rPr kumimoji="0" lang="en-ZA" b="0" i="0" u="none" strike="noStrike" kern="1200" cap="none" spc="0" normalizeH="0" baseline="0" noProof="0">
                <a:ln>
                  <a:noFill/>
                </a:ln>
                <a:solidFill>
                  <a:srgbClr val="0070C0"/>
                </a:solidFill>
                <a:effectLst/>
                <a:uLnTx/>
                <a:uFillTx/>
                <a:latin typeface="cmr10"/>
                <a:ea typeface="+mn-ea"/>
                <a:cs typeface="+mn-cs"/>
              </a:rPr>
              <a:t>is closer to Cluster 2's centroid than to that of Cluster 1, it is reassigned to Cluster 2.</a:t>
            </a:r>
            <a:endParaRPr kumimoji="0" lang="en-ZA" b="0" i="0" u="none" strike="noStrike" kern="1200" cap="none" spc="0" normalizeH="0" baseline="0" noProof="0">
              <a:ln>
                <a:noFill/>
              </a:ln>
              <a:solidFill>
                <a:srgbClr val="0070C0"/>
              </a:solidFill>
              <a:effectLst/>
              <a:uLnTx/>
              <a:uFillTx/>
              <a:latin typeface="Calibri" panose="020F0502020204030204"/>
              <a:ea typeface="+mn-ea"/>
              <a:cs typeface="+mn-cs"/>
            </a:endParaRPr>
          </a:p>
        </p:txBody>
      </p:sp>
      <p:cxnSp>
        <p:nvCxnSpPr>
          <p:cNvPr id="16" name="Straight Arrow Connector 15">
            <a:extLst>
              <a:ext uri="{FF2B5EF4-FFF2-40B4-BE49-F238E27FC236}">
                <a16:creationId xmlns:a16="http://schemas.microsoft.com/office/drawing/2014/main" id="{05F9DF97-A8F0-4E6F-A305-D55EDC753120}"/>
              </a:ext>
            </a:extLst>
          </p:cNvPr>
          <p:cNvCxnSpPr/>
          <p:nvPr/>
        </p:nvCxnSpPr>
        <p:spPr>
          <a:xfrm>
            <a:off x="7304233" y="3815398"/>
            <a:ext cx="735871"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7E000369-B7BF-42B4-BFD3-D5AC2334EEED}"/>
              </a:ext>
            </a:extLst>
          </p:cNvPr>
          <p:cNvCxnSpPr/>
          <p:nvPr/>
        </p:nvCxnSpPr>
        <p:spPr>
          <a:xfrm>
            <a:off x="6784864" y="5300019"/>
            <a:ext cx="735871"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7A28723D-A522-49A6-A6D0-0F86F775AE34}"/>
              </a:ext>
            </a:extLst>
          </p:cNvPr>
          <p:cNvSpPr/>
          <p:nvPr/>
        </p:nvSpPr>
        <p:spPr>
          <a:xfrm>
            <a:off x="3497373" y="4286714"/>
            <a:ext cx="892437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b="0" i="0" u="none" strike="noStrike" kern="1200" cap="none" spc="0" normalizeH="0" baseline="0" noProof="0">
                <a:ln>
                  <a:noFill/>
                </a:ln>
                <a:solidFill>
                  <a:srgbClr val="0070C0"/>
                </a:solidFill>
                <a:effectLst/>
                <a:uLnTx/>
                <a:uFillTx/>
                <a:latin typeface="Calibri" panose="020F0502020204030204"/>
                <a:ea typeface="+mn-ea"/>
                <a:cs typeface="+mn-cs"/>
              </a:rPr>
              <a:t>a is closer to the centroid of Cluster 1, to which it is currently assigned. a is not reassigned</a:t>
            </a:r>
          </a:p>
        </p:txBody>
      </p:sp>
    </p:spTree>
    <p:extLst>
      <p:ext uri="{BB962C8B-B14F-4D97-AF65-F5344CB8AC3E}">
        <p14:creationId xmlns:p14="http://schemas.microsoft.com/office/powerpoint/2010/main" val="3085750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ML vs Traditional Programming</a:t>
            </a:r>
          </a:p>
        </p:txBody>
      </p:sp>
      <p:sp>
        <p:nvSpPr>
          <p:cNvPr id="3" name="Content Placeholder 2"/>
          <p:cNvSpPr>
            <a:spLocks noGrp="1"/>
          </p:cNvSpPr>
          <p:nvPr>
            <p:ph idx="1"/>
          </p:nvPr>
        </p:nvSpPr>
        <p:spPr/>
        <p:txBody>
          <a:bodyPr/>
          <a:lstStyle/>
          <a:p>
            <a:endParaRPr lang="en-ZA"/>
          </a:p>
          <a:p>
            <a:endParaRPr lang="en-ZA"/>
          </a:p>
        </p:txBody>
      </p:sp>
      <p:sp>
        <p:nvSpPr>
          <p:cNvPr id="4" name="Rectangle 3"/>
          <p:cNvSpPr/>
          <p:nvPr/>
        </p:nvSpPr>
        <p:spPr>
          <a:xfrm>
            <a:off x="4031087" y="2215166"/>
            <a:ext cx="2485623" cy="875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800" b="1">
                <a:solidFill>
                  <a:srgbClr val="FF0F21"/>
                </a:solidFill>
              </a:rPr>
              <a:t>Traditional Programming</a:t>
            </a:r>
          </a:p>
        </p:txBody>
      </p:sp>
      <p:cxnSp>
        <p:nvCxnSpPr>
          <p:cNvPr id="6" name="Straight Arrow Connector 5"/>
          <p:cNvCxnSpPr/>
          <p:nvPr/>
        </p:nvCxnSpPr>
        <p:spPr>
          <a:xfrm>
            <a:off x="2459865" y="2485623"/>
            <a:ext cx="1571222" cy="12878"/>
          </a:xfrm>
          <a:prstGeom prst="straightConnector1">
            <a:avLst/>
          </a:prstGeom>
          <a:ln w="19050">
            <a:solidFill>
              <a:schemeClr val="accent2"/>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459865" y="2888042"/>
            <a:ext cx="1571222" cy="12878"/>
          </a:xfrm>
          <a:prstGeom prst="straightConnector1">
            <a:avLst/>
          </a:prstGeom>
          <a:ln>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609859" y="2215166"/>
            <a:ext cx="850006" cy="369332"/>
          </a:xfrm>
          <a:prstGeom prst="rect">
            <a:avLst/>
          </a:prstGeom>
          <a:noFill/>
        </p:spPr>
        <p:txBody>
          <a:bodyPr wrap="square" rtlCol="0">
            <a:spAutoFit/>
          </a:bodyPr>
          <a:lstStyle/>
          <a:p>
            <a:r>
              <a:rPr lang="en-ZA">
                <a:solidFill>
                  <a:schemeClr val="accent2"/>
                </a:solidFill>
              </a:rPr>
              <a:t>Rules</a:t>
            </a:r>
          </a:p>
        </p:txBody>
      </p:sp>
      <p:sp>
        <p:nvSpPr>
          <p:cNvPr id="11" name="TextBox 10"/>
          <p:cNvSpPr txBox="1"/>
          <p:nvPr/>
        </p:nvSpPr>
        <p:spPr>
          <a:xfrm>
            <a:off x="1609859" y="2650274"/>
            <a:ext cx="850006" cy="369332"/>
          </a:xfrm>
          <a:prstGeom prst="rect">
            <a:avLst/>
          </a:prstGeom>
          <a:noFill/>
        </p:spPr>
        <p:txBody>
          <a:bodyPr wrap="square" rtlCol="0">
            <a:spAutoFit/>
          </a:bodyPr>
          <a:lstStyle/>
          <a:p>
            <a:r>
              <a:rPr lang="en-ZA">
                <a:solidFill>
                  <a:srgbClr val="00B050"/>
                </a:solidFill>
              </a:rPr>
              <a:t>Data</a:t>
            </a:r>
          </a:p>
        </p:txBody>
      </p:sp>
      <p:cxnSp>
        <p:nvCxnSpPr>
          <p:cNvPr id="14" name="Straight Arrow Connector 13"/>
          <p:cNvCxnSpPr>
            <a:stCxn id="4" idx="3"/>
          </p:cNvCxnSpPr>
          <p:nvPr/>
        </p:nvCxnSpPr>
        <p:spPr>
          <a:xfrm flipV="1">
            <a:off x="6516710" y="2650274"/>
            <a:ext cx="1571222" cy="2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336280" y="2366944"/>
            <a:ext cx="1661160" cy="523220"/>
          </a:xfrm>
          <a:prstGeom prst="rect">
            <a:avLst/>
          </a:prstGeom>
          <a:noFill/>
        </p:spPr>
        <p:txBody>
          <a:bodyPr wrap="square" rtlCol="0">
            <a:spAutoFit/>
          </a:bodyPr>
          <a:lstStyle/>
          <a:p>
            <a:r>
              <a:rPr lang="en-ZA" sz="2800">
                <a:solidFill>
                  <a:srgbClr val="00B0F0"/>
                </a:solidFill>
              </a:rPr>
              <a:t>Answers</a:t>
            </a:r>
          </a:p>
        </p:txBody>
      </p:sp>
      <p:sp>
        <p:nvSpPr>
          <p:cNvPr id="17" name="TextBox 16"/>
          <p:cNvSpPr txBox="1"/>
          <p:nvPr/>
        </p:nvSpPr>
        <p:spPr>
          <a:xfrm>
            <a:off x="685800" y="3688080"/>
            <a:ext cx="10363200" cy="1754326"/>
          </a:xfrm>
          <a:prstGeom prst="rect">
            <a:avLst/>
          </a:prstGeom>
          <a:noFill/>
        </p:spPr>
        <p:txBody>
          <a:bodyPr wrap="square" rtlCol="0">
            <a:spAutoFit/>
          </a:bodyPr>
          <a:lstStyle/>
          <a:p>
            <a:r>
              <a:rPr lang="en-ZA"/>
              <a:t>-</a:t>
            </a:r>
            <a:r>
              <a:rPr lang="en-ZA" err="1"/>
              <a:t>Explicity</a:t>
            </a:r>
            <a:r>
              <a:rPr lang="en-ZA"/>
              <a:t> Programming</a:t>
            </a:r>
          </a:p>
          <a:p>
            <a:r>
              <a:rPr lang="en-ZA"/>
              <a:t>-Use rules to get the Answers</a:t>
            </a:r>
          </a:p>
          <a:p>
            <a:r>
              <a:rPr lang="en-ZA"/>
              <a:t>-In </a:t>
            </a:r>
            <a:r>
              <a:rPr lang="en-ZA" i="1"/>
              <a:t>traditional programming</a:t>
            </a:r>
            <a:r>
              <a:rPr lang="en-ZA"/>
              <a:t>, the inputs of hard-coded rules and data are used to arrive at the output of answers, but in </a:t>
            </a:r>
            <a:r>
              <a:rPr lang="en-ZA" i="1"/>
              <a:t>machine learning</a:t>
            </a:r>
            <a:r>
              <a:rPr lang="en-ZA"/>
              <a:t> the approach is quite different.</a:t>
            </a:r>
          </a:p>
          <a:p>
            <a:endParaRPr lang="en-ZA"/>
          </a:p>
          <a:p>
            <a:endParaRPr lang="en-ZA"/>
          </a:p>
        </p:txBody>
      </p:sp>
    </p:spTree>
    <p:extLst>
      <p:ext uri="{BB962C8B-B14F-4D97-AF65-F5344CB8AC3E}">
        <p14:creationId xmlns:p14="http://schemas.microsoft.com/office/powerpoint/2010/main" val="23220182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677D9-DCD2-4469-AD18-A49B27FE53B7}"/>
              </a:ext>
            </a:extLst>
          </p:cNvPr>
          <p:cNvSpPr>
            <a:spLocks noGrp="1"/>
          </p:cNvSpPr>
          <p:nvPr>
            <p:ph type="title"/>
          </p:nvPr>
        </p:nvSpPr>
        <p:spPr>
          <a:xfrm>
            <a:off x="838200" y="365125"/>
            <a:ext cx="10515600" cy="282575"/>
          </a:xfrm>
        </p:spPr>
        <p:txBody>
          <a:bodyPr>
            <a:normAutofit fontScale="90000"/>
          </a:bodyPr>
          <a:lstStyle/>
          <a:p>
            <a:pPr algn="ctr"/>
            <a:r>
              <a:rPr lang="en-ZA" sz="4000">
                <a:solidFill>
                  <a:srgbClr val="FF0F21"/>
                </a:solidFill>
                <a:latin typeface="cmr10"/>
              </a:rPr>
              <a:t>(</a:t>
            </a:r>
            <a:r>
              <a:rPr lang="en-ZA" sz="4000">
                <a:solidFill>
                  <a:srgbClr val="FF0F21"/>
                </a:solidFill>
                <a:latin typeface="cmmi10"/>
              </a:rPr>
              <a:t>k</a:t>
            </a:r>
            <a:r>
              <a:rPr lang="en-ZA" sz="4000">
                <a:solidFill>
                  <a:srgbClr val="FF0F21"/>
                </a:solidFill>
                <a:latin typeface="cmti10"/>
              </a:rPr>
              <a:t>-means method)</a:t>
            </a:r>
            <a:endParaRPr lang="en-ZA"/>
          </a:p>
        </p:txBody>
      </p:sp>
      <p:pic>
        <p:nvPicPr>
          <p:cNvPr id="4" name="Content Placeholder 3">
            <a:extLst>
              <a:ext uri="{FF2B5EF4-FFF2-40B4-BE49-F238E27FC236}">
                <a16:creationId xmlns:a16="http://schemas.microsoft.com/office/drawing/2014/main" id="{4177D55B-D77F-469F-B783-E76567303C94}"/>
              </a:ext>
            </a:extLst>
          </p:cNvPr>
          <p:cNvPicPr>
            <a:picLocks noGrp="1" noChangeAspect="1"/>
          </p:cNvPicPr>
          <p:nvPr>
            <p:ph idx="1"/>
          </p:nvPr>
        </p:nvPicPr>
        <p:blipFill>
          <a:blip r:embed="rId2"/>
          <a:stretch>
            <a:fillRect/>
          </a:stretch>
        </p:blipFill>
        <p:spPr>
          <a:xfrm>
            <a:off x="273390" y="842478"/>
            <a:ext cx="7194210" cy="3475486"/>
          </a:xfrm>
          <a:prstGeom prst="rect">
            <a:avLst/>
          </a:prstGeom>
        </p:spPr>
      </p:pic>
      <p:sp>
        <p:nvSpPr>
          <p:cNvPr id="5" name="Rectangle 4">
            <a:extLst>
              <a:ext uri="{FF2B5EF4-FFF2-40B4-BE49-F238E27FC236}">
                <a16:creationId xmlns:a16="http://schemas.microsoft.com/office/drawing/2014/main" id="{E955B9C2-AF36-49D4-ACBF-B5C45E79FF05}"/>
              </a:ext>
            </a:extLst>
          </p:cNvPr>
          <p:cNvSpPr/>
          <p:nvPr/>
        </p:nvSpPr>
        <p:spPr>
          <a:xfrm>
            <a:off x="4969056" y="1541010"/>
            <a:ext cx="22538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b="1" i="0" u="none" strike="noStrike" kern="1200" cap="none" spc="0" normalizeH="0" baseline="0" noProof="0">
                <a:ln>
                  <a:noFill/>
                </a:ln>
                <a:solidFill>
                  <a:srgbClr val="FF0000"/>
                </a:solidFill>
                <a:effectLst/>
                <a:uLnTx/>
                <a:uFillTx/>
                <a:latin typeface="cmr10"/>
                <a:ea typeface="+mn-ea"/>
                <a:cs typeface="+mn-cs"/>
              </a:rPr>
              <a:t>New cluster centroids</a:t>
            </a:r>
            <a:endParaRPr kumimoji="0" lang="en-ZA" b="1" i="0" u="none" strike="noStrike" kern="1200" cap="none" spc="0" normalizeH="0" baseline="0" noProof="0">
              <a:ln>
                <a:noFill/>
              </a:ln>
              <a:solidFill>
                <a:srgbClr val="FF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EC684845-BFFB-46C4-9880-329704A4D14E}"/>
              </a:ext>
            </a:extLst>
          </p:cNvPr>
          <p:cNvPicPr>
            <a:picLocks noChangeAspect="1"/>
          </p:cNvPicPr>
          <p:nvPr/>
        </p:nvPicPr>
        <p:blipFill>
          <a:blip r:embed="rId3"/>
          <a:stretch>
            <a:fillRect/>
          </a:stretch>
        </p:blipFill>
        <p:spPr>
          <a:xfrm>
            <a:off x="7281862" y="3004326"/>
            <a:ext cx="4838830" cy="3205974"/>
          </a:xfrm>
          <a:prstGeom prst="rect">
            <a:avLst/>
          </a:prstGeom>
        </p:spPr>
      </p:pic>
      <p:sp>
        <p:nvSpPr>
          <p:cNvPr id="7" name="Rectangle 6">
            <a:extLst>
              <a:ext uri="{FF2B5EF4-FFF2-40B4-BE49-F238E27FC236}">
                <a16:creationId xmlns:a16="http://schemas.microsoft.com/office/drawing/2014/main" id="{1AE37000-ADE3-49C3-9D91-171B3D31E35B}"/>
              </a:ext>
            </a:extLst>
          </p:cNvPr>
          <p:cNvSpPr/>
          <p:nvPr/>
        </p:nvSpPr>
        <p:spPr>
          <a:xfrm>
            <a:off x="838200" y="4391869"/>
            <a:ext cx="6096000" cy="120032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2400" b="0" i="0" u="none" strike="noStrike" kern="1200" cap="none" spc="0" normalizeH="0" baseline="0" noProof="0">
                <a:ln>
                  <a:noFill/>
                </a:ln>
                <a:solidFill>
                  <a:srgbClr val="FF0000"/>
                </a:solidFill>
                <a:effectLst/>
                <a:uLnTx/>
                <a:uFillTx/>
                <a:latin typeface="cmr10"/>
                <a:ea typeface="+mn-ea"/>
                <a:cs typeface="+mn-cs"/>
              </a:rPr>
              <a:t>Every observation belongs to the cluster to the centroid of which it is nearest, and the k-means method stops.</a:t>
            </a:r>
            <a:endParaRPr kumimoji="0" lang="en-ZA" sz="24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4AA8F9A3-E9E4-41C0-BACA-89DD70471942}"/>
              </a:ext>
            </a:extLst>
          </p:cNvPr>
          <p:cNvSpPr/>
          <p:nvPr/>
        </p:nvSpPr>
        <p:spPr>
          <a:xfrm>
            <a:off x="626970" y="3042056"/>
            <a:ext cx="22538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b="1" i="0" u="none" strike="noStrike" kern="1200" cap="none" spc="0" normalizeH="0" baseline="0" noProof="0">
                <a:ln>
                  <a:noFill/>
                </a:ln>
                <a:solidFill>
                  <a:srgbClr val="FF0000"/>
                </a:solidFill>
                <a:effectLst/>
                <a:uLnTx/>
                <a:uFillTx/>
                <a:latin typeface="cmr10"/>
                <a:ea typeface="+mn-ea"/>
                <a:cs typeface="+mn-cs"/>
              </a:rPr>
              <a:t>New cluster centroids</a:t>
            </a:r>
            <a:endParaRPr kumimoji="0" lang="en-ZA" b="1" i="0" u="none" strike="noStrike" kern="1200" cap="none" spc="0" normalizeH="0" baseline="0" noProof="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46310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E3C45-AD28-412D-B637-F40B2D618D6C}"/>
              </a:ext>
            </a:extLst>
          </p:cNvPr>
          <p:cNvSpPr>
            <a:spLocks noGrp="1"/>
          </p:cNvSpPr>
          <p:nvPr>
            <p:ph type="title"/>
          </p:nvPr>
        </p:nvSpPr>
        <p:spPr>
          <a:xfrm>
            <a:off x="838200" y="365125"/>
            <a:ext cx="9015484" cy="753991"/>
          </a:xfrm>
        </p:spPr>
        <p:txBody>
          <a:bodyPr/>
          <a:lstStyle/>
          <a:p>
            <a:pPr algn="ctr"/>
            <a:r>
              <a:rPr lang="en-ZA" sz="4400" b="1">
                <a:latin typeface="Tw Cen MT" panose="020B0602020104020603" pitchFamily="34" charset="0"/>
              </a:rPr>
              <a:t>Exercises</a:t>
            </a:r>
            <a:endParaRPr lang="en-ZA"/>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345A60-E6DD-4D0D-A246-D35BE19F6623}"/>
                  </a:ext>
                </a:extLst>
              </p:cNvPr>
              <p:cNvSpPr>
                <a:spLocks noGrp="1"/>
              </p:cNvSpPr>
              <p:nvPr>
                <p:ph idx="1"/>
              </p:nvPr>
            </p:nvSpPr>
            <p:spPr>
              <a:xfrm>
                <a:off x="696036" y="1119116"/>
                <a:ext cx="11068334" cy="5057847"/>
              </a:xfrm>
            </p:spPr>
            <p:txBody>
              <a:bodyPr>
                <a:normAutofit fontScale="77500" lnSpcReduction="20000"/>
              </a:bodyPr>
              <a:lstStyle/>
              <a:p>
                <a:pPr marL="0" indent="0">
                  <a:lnSpc>
                    <a:spcPct val="100000"/>
                  </a:lnSpc>
                  <a:buNone/>
                </a:pPr>
                <a:r>
                  <a:rPr lang="en-ZA" sz="2800" b="1">
                    <a:solidFill>
                      <a:srgbClr val="000000"/>
                    </a:solidFill>
                    <a:latin typeface="Tw Cen MT" panose="020B0602020104020603" pitchFamily="34" charset="0"/>
                  </a:rPr>
                  <a:t>Q1:</a:t>
                </a:r>
                <a:r>
                  <a:rPr lang="en-ZA" sz="2800">
                    <a:solidFill>
                      <a:srgbClr val="000000"/>
                    </a:solidFill>
                    <a:latin typeface="Tw Cen MT" panose="020B0602020104020603" pitchFamily="34" charset="0"/>
                  </a:rPr>
                  <a:t> </a:t>
                </a:r>
                <a:r>
                  <a:rPr lang="en-ZA" sz="2800" b="0" i="0" u="none" strike="noStrike" baseline="0">
                    <a:solidFill>
                      <a:srgbClr val="000000"/>
                    </a:solidFill>
                    <a:latin typeface="Tw Cen MT" panose="020B0602020104020603" pitchFamily="34" charset="0"/>
                  </a:rPr>
                  <a:t>Use the k-means algorithm and Euclidean distance to cluster the following 8 examples into 3 clusters: </a:t>
                </a:r>
                <a14:m>
                  <m:oMath xmlns:m="http://schemas.openxmlformats.org/officeDocument/2006/math">
                    <m:sSub>
                      <m:sSubPr>
                        <m:ctrlPr>
                          <a:rPr lang="en-ZA" sz="2800" b="0" i="1" smtClean="0">
                            <a:solidFill>
                              <a:srgbClr val="FF0000"/>
                            </a:solidFill>
                            <a:latin typeface="Cambria Math" panose="02040503050406030204" pitchFamily="18" charset="0"/>
                          </a:rPr>
                        </m:ctrlPr>
                      </m:sSubPr>
                      <m:e>
                        <m:r>
                          <a:rPr lang="en-ZA" sz="2800" b="0" i="1" smtClean="0">
                            <a:solidFill>
                              <a:srgbClr val="FF0000"/>
                            </a:solidFill>
                            <a:latin typeface="Cambria Math" panose="02040503050406030204" pitchFamily="18" charset="0"/>
                          </a:rPr>
                          <m:t>𝐴</m:t>
                        </m:r>
                      </m:e>
                      <m:sub>
                        <m:r>
                          <a:rPr lang="en-ZA" sz="2800" b="0" i="1" smtClean="0">
                            <a:solidFill>
                              <a:srgbClr val="FF0000"/>
                            </a:solidFill>
                            <a:latin typeface="Cambria Math" panose="02040503050406030204" pitchFamily="18" charset="0"/>
                          </a:rPr>
                          <m:t>1</m:t>
                        </m:r>
                      </m:sub>
                    </m:sSub>
                    <m:r>
                      <a:rPr lang="en-ZA" sz="2800" b="0" i="1" smtClean="0">
                        <a:solidFill>
                          <a:srgbClr val="FF0000"/>
                        </a:solidFill>
                        <a:latin typeface="Cambria Math" panose="02040503050406030204" pitchFamily="18" charset="0"/>
                      </a:rPr>
                      <m:t>=</m:t>
                    </m:r>
                    <m:d>
                      <m:dPr>
                        <m:ctrlPr>
                          <a:rPr lang="en-ZA" sz="2800" b="0" i="1" smtClean="0">
                            <a:solidFill>
                              <a:srgbClr val="FF0000"/>
                            </a:solidFill>
                            <a:latin typeface="Cambria Math" panose="02040503050406030204" pitchFamily="18" charset="0"/>
                          </a:rPr>
                        </m:ctrlPr>
                      </m:dPr>
                      <m:e>
                        <m:r>
                          <a:rPr lang="en-ZA" sz="2800" b="0" i="1" smtClean="0">
                            <a:solidFill>
                              <a:srgbClr val="FF0000"/>
                            </a:solidFill>
                            <a:latin typeface="Cambria Math" panose="02040503050406030204" pitchFamily="18" charset="0"/>
                          </a:rPr>
                          <m:t>2;10</m:t>
                        </m:r>
                      </m:e>
                    </m:d>
                    <m:r>
                      <m:rPr>
                        <m:brk m:alnAt="7"/>
                      </m:rPr>
                      <a:rPr lang="en-ZA" sz="2800" b="0" i="1" smtClean="0">
                        <a:solidFill>
                          <a:srgbClr val="FF0000"/>
                        </a:solidFill>
                        <a:latin typeface="Cambria Math" panose="02040503050406030204" pitchFamily="18" charset="0"/>
                      </a:rPr>
                      <m:t> </m:t>
                    </m:r>
                  </m:oMath>
                </a14:m>
                <a:r>
                  <a:rPr lang="en-ZA" sz="2800" b="0" i="0" u="none" strike="noStrike" baseline="0">
                    <a:solidFill>
                      <a:srgbClr val="000000"/>
                    </a:solidFill>
                    <a:latin typeface="Tw Cen MT" panose="020B0602020104020603" pitchFamily="34" charset="0"/>
                  </a:rPr>
                  <a:t>, </a:t>
                </a:r>
                <a14:m>
                  <m:oMath xmlns:m="http://schemas.openxmlformats.org/officeDocument/2006/math">
                    <m:sSub>
                      <m:sSubPr>
                        <m:ctrlPr>
                          <a:rPr lang="en-ZA" sz="2800" i="1">
                            <a:solidFill>
                              <a:srgbClr val="FF0000"/>
                            </a:solidFill>
                            <a:latin typeface="Cambria Math" panose="02040503050406030204" pitchFamily="18" charset="0"/>
                          </a:rPr>
                        </m:ctrlPr>
                      </m:sSubPr>
                      <m:e>
                        <m:r>
                          <a:rPr lang="en-ZA" sz="2800" i="1">
                            <a:solidFill>
                              <a:srgbClr val="FF0000"/>
                            </a:solidFill>
                            <a:latin typeface="Cambria Math" panose="02040503050406030204" pitchFamily="18" charset="0"/>
                          </a:rPr>
                          <m:t>𝐴</m:t>
                        </m:r>
                      </m:e>
                      <m:sub>
                        <m:r>
                          <a:rPr lang="en-ZA" sz="2800" b="0" i="1" smtClean="0">
                            <a:solidFill>
                              <a:srgbClr val="FF0000"/>
                            </a:solidFill>
                            <a:latin typeface="Cambria Math" panose="02040503050406030204" pitchFamily="18" charset="0"/>
                          </a:rPr>
                          <m:t>2</m:t>
                        </m:r>
                      </m:sub>
                    </m:sSub>
                    <m:r>
                      <a:rPr lang="en-ZA" sz="2800" i="1">
                        <a:solidFill>
                          <a:srgbClr val="FF0000"/>
                        </a:solidFill>
                        <a:latin typeface="Cambria Math" panose="02040503050406030204" pitchFamily="18" charset="0"/>
                      </a:rPr>
                      <m:t>=</m:t>
                    </m:r>
                    <m:d>
                      <m:dPr>
                        <m:ctrlPr>
                          <a:rPr lang="en-ZA" sz="2800" i="1">
                            <a:solidFill>
                              <a:srgbClr val="FF0000"/>
                            </a:solidFill>
                            <a:latin typeface="Cambria Math" panose="02040503050406030204" pitchFamily="18" charset="0"/>
                          </a:rPr>
                        </m:ctrlPr>
                      </m:dPr>
                      <m:e>
                        <m:r>
                          <a:rPr lang="en-ZA" sz="2800" i="1">
                            <a:solidFill>
                              <a:srgbClr val="FF0000"/>
                            </a:solidFill>
                            <a:latin typeface="Cambria Math" panose="02040503050406030204" pitchFamily="18" charset="0"/>
                          </a:rPr>
                          <m:t>2;</m:t>
                        </m:r>
                        <m:r>
                          <a:rPr lang="en-ZA" sz="2800" b="0" i="1" smtClean="0">
                            <a:solidFill>
                              <a:srgbClr val="FF0000"/>
                            </a:solidFill>
                            <a:latin typeface="Cambria Math" panose="02040503050406030204" pitchFamily="18" charset="0"/>
                          </a:rPr>
                          <m:t>5</m:t>
                        </m:r>
                      </m:e>
                    </m:d>
                  </m:oMath>
                </a14:m>
                <a:r>
                  <a:rPr lang="en-ZA" sz="2800" b="0" i="0" u="none" strike="noStrike" baseline="0">
                    <a:solidFill>
                      <a:srgbClr val="000000"/>
                    </a:solidFill>
                    <a:latin typeface="Tw Cen MT" panose="020B0602020104020603" pitchFamily="34" charset="0"/>
                  </a:rPr>
                  <a:t>, </a:t>
                </a:r>
                <a14:m>
                  <m:oMath xmlns:m="http://schemas.openxmlformats.org/officeDocument/2006/math">
                    <m:sSub>
                      <m:sSubPr>
                        <m:ctrlPr>
                          <a:rPr lang="en-ZA" sz="2800" i="1">
                            <a:solidFill>
                              <a:srgbClr val="FF0000"/>
                            </a:solidFill>
                            <a:latin typeface="Cambria Math" panose="02040503050406030204" pitchFamily="18" charset="0"/>
                          </a:rPr>
                        </m:ctrlPr>
                      </m:sSubPr>
                      <m:e>
                        <m:r>
                          <a:rPr lang="en-ZA" sz="2800" i="1">
                            <a:solidFill>
                              <a:srgbClr val="FF0000"/>
                            </a:solidFill>
                            <a:latin typeface="Cambria Math" panose="02040503050406030204" pitchFamily="18" charset="0"/>
                          </a:rPr>
                          <m:t>𝐴</m:t>
                        </m:r>
                      </m:e>
                      <m:sub>
                        <m:r>
                          <a:rPr lang="en-ZA" sz="2800" b="0" i="1" smtClean="0">
                            <a:solidFill>
                              <a:srgbClr val="FF0000"/>
                            </a:solidFill>
                            <a:latin typeface="Cambria Math" panose="02040503050406030204" pitchFamily="18" charset="0"/>
                          </a:rPr>
                          <m:t>3</m:t>
                        </m:r>
                      </m:sub>
                    </m:sSub>
                    <m:r>
                      <a:rPr lang="en-ZA" sz="2800" i="1">
                        <a:solidFill>
                          <a:srgbClr val="FF0000"/>
                        </a:solidFill>
                        <a:latin typeface="Cambria Math" panose="02040503050406030204" pitchFamily="18" charset="0"/>
                      </a:rPr>
                      <m:t>=</m:t>
                    </m:r>
                    <m:d>
                      <m:dPr>
                        <m:ctrlPr>
                          <a:rPr lang="en-ZA" sz="2800" i="1">
                            <a:solidFill>
                              <a:srgbClr val="FF0000"/>
                            </a:solidFill>
                            <a:latin typeface="Cambria Math" panose="02040503050406030204" pitchFamily="18" charset="0"/>
                          </a:rPr>
                        </m:ctrlPr>
                      </m:dPr>
                      <m:e>
                        <m:r>
                          <a:rPr lang="en-ZA" sz="2800" b="0" i="1" smtClean="0">
                            <a:solidFill>
                              <a:srgbClr val="FF0000"/>
                            </a:solidFill>
                            <a:latin typeface="Cambria Math" panose="02040503050406030204" pitchFamily="18" charset="0"/>
                          </a:rPr>
                          <m:t>8</m:t>
                        </m:r>
                        <m:r>
                          <a:rPr lang="en-ZA" sz="2800" i="1">
                            <a:solidFill>
                              <a:srgbClr val="FF0000"/>
                            </a:solidFill>
                            <a:latin typeface="Cambria Math" panose="02040503050406030204" pitchFamily="18" charset="0"/>
                          </a:rPr>
                          <m:t>;</m:t>
                        </m:r>
                        <m:r>
                          <a:rPr lang="en-ZA" sz="2800" b="0" i="1" smtClean="0">
                            <a:solidFill>
                              <a:srgbClr val="FF0000"/>
                            </a:solidFill>
                            <a:latin typeface="Cambria Math" panose="02040503050406030204" pitchFamily="18" charset="0"/>
                          </a:rPr>
                          <m:t>4</m:t>
                        </m:r>
                      </m:e>
                    </m:d>
                    <m:r>
                      <m:rPr>
                        <m:brk m:alnAt="7"/>
                      </m:rPr>
                      <a:rPr lang="en-ZA" sz="2800" i="1">
                        <a:solidFill>
                          <a:srgbClr val="FF0000"/>
                        </a:solidFill>
                        <a:latin typeface="Cambria Math" panose="02040503050406030204" pitchFamily="18" charset="0"/>
                      </a:rPr>
                      <m:t> </m:t>
                    </m:r>
                  </m:oMath>
                </a14:m>
                <a:r>
                  <a:rPr lang="en-ZA" sz="2800" b="0" i="0" u="none" strike="noStrike" baseline="0">
                    <a:solidFill>
                      <a:srgbClr val="000000"/>
                    </a:solidFill>
                    <a:latin typeface="Tw Cen MT" panose="020B0602020104020603" pitchFamily="34" charset="0"/>
                  </a:rPr>
                  <a:t>, </a:t>
                </a:r>
                <a14:m>
                  <m:oMath xmlns:m="http://schemas.openxmlformats.org/officeDocument/2006/math">
                    <m:sSub>
                      <m:sSubPr>
                        <m:ctrlPr>
                          <a:rPr lang="en-ZA" sz="2800" i="1">
                            <a:solidFill>
                              <a:srgbClr val="FF0000"/>
                            </a:solidFill>
                            <a:latin typeface="Cambria Math" panose="02040503050406030204" pitchFamily="18" charset="0"/>
                          </a:rPr>
                        </m:ctrlPr>
                      </m:sSubPr>
                      <m:e>
                        <m:r>
                          <a:rPr lang="en-ZA" sz="2800" i="1">
                            <a:solidFill>
                              <a:srgbClr val="FF0000"/>
                            </a:solidFill>
                            <a:latin typeface="Cambria Math" panose="02040503050406030204" pitchFamily="18" charset="0"/>
                          </a:rPr>
                          <m:t>𝐴</m:t>
                        </m:r>
                      </m:e>
                      <m:sub>
                        <m:r>
                          <a:rPr lang="en-ZA" sz="2800" b="0" i="1" smtClean="0">
                            <a:solidFill>
                              <a:srgbClr val="FF0000"/>
                            </a:solidFill>
                            <a:latin typeface="Cambria Math" panose="02040503050406030204" pitchFamily="18" charset="0"/>
                          </a:rPr>
                          <m:t>4</m:t>
                        </m:r>
                      </m:sub>
                    </m:sSub>
                    <m:r>
                      <a:rPr lang="en-ZA" sz="2800" i="1">
                        <a:solidFill>
                          <a:srgbClr val="FF0000"/>
                        </a:solidFill>
                        <a:latin typeface="Cambria Math" panose="02040503050406030204" pitchFamily="18" charset="0"/>
                      </a:rPr>
                      <m:t>=</m:t>
                    </m:r>
                    <m:d>
                      <m:dPr>
                        <m:ctrlPr>
                          <a:rPr lang="en-ZA" sz="2800" i="1">
                            <a:solidFill>
                              <a:srgbClr val="FF0000"/>
                            </a:solidFill>
                            <a:latin typeface="Cambria Math" panose="02040503050406030204" pitchFamily="18" charset="0"/>
                          </a:rPr>
                        </m:ctrlPr>
                      </m:dPr>
                      <m:e>
                        <m:r>
                          <a:rPr lang="en-ZA" sz="2800" b="0" i="1" smtClean="0">
                            <a:solidFill>
                              <a:srgbClr val="FF0000"/>
                            </a:solidFill>
                            <a:latin typeface="Cambria Math" panose="02040503050406030204" pitchFamily="18" charset="0"/>
                          </a:rPr>
                          <m:t>5</m:t>
                        </m:r>
                        <m:r>
                          <a:rPr lang="en-ZA" sz="2800" i="1">
                            <a:solidFill>
                              <a:srgbClr val="FF0000"/>
                            </a:solidFill>
                            <a:latin typeface="Cambria Math" panose="02040503050406030204" pitchFamily="18" charset="0"/>
                          </a:rPr>
                          <m:t>;</m:t>
                        </m:r>
                        <m:r>
                          <a:rPr lang="en-ZA" sz="2800" b="0" i="1" smtClean="0">
                            <a:solidFill>
                              <a:srgbClr val="FF0000"/>
                            </a:solidFill>
                            <a:latin typeface="Cambria Math" panose="02040503050406030204" pitchFamily="18" charset="0"/>
                          </a:rPr>
                          <m:t>8</m:t>
                        </m:r>
                      </m:e>
                    </m:d>
                    <m:r>
                      <m:rPr>
                        <m:brk m:alnAt="7"/>
                      </m:rPr>
                      <a:rPr lang="en-ZA" sz="2800" i="1">
                        <a:solidFill>
                          <a:srgbClr val="FF0000"/>
                        </a:solidFill>
                        <a:latin typeface="Cambria Math" panose="02040503050406030204" pitchFamily="18" charset="0"/>
                      </a:rPr>
                      <m:t> </m:t>
                    </m:r>
                  </m:oMath>
                </a14:m>
                <a:r>
                  <a:rPr lang="en-ZA" sz="2800" b="0" i="0" u="none" strike="noStrike" baseline="0">
                    <a:solidFill>
                      <a:srgbClr val="000000"/>
                    </a:solidFill>
                    <a:latin typeface="Tw Cen MT" panose="020B0602020104020603" pitchFamily="34" charset="0"/>
                  </a:rPr>
                  <a:t>,</a:t>
                </a:r>
                <a14:m>
                  <m:oMath xmlns:m="http://schemas.openxmlformats.org/officeDocument/2006/math">
                    <m:sSub>
                      <m:sSubPr>
                        <m:ctrlPr>
                          <a:rPr lang="en-ZA" sz="2800" i="1">
                            <a:solidFill>
                              <a:srgbClr val="FF0000"/>
                            </a:solidFill>
                            <a:latin typeface="Cambria Math" panose="02040503050406030204" pitchFamily="18" charset="0"/>
                          </a:rPr>
                        </m:ctrlPr>
                      </m:sSubPr>
                      <m:e>
                        <m:r>
                          <a:rPr lang="en-ZA" sz="2800" i="1">
                            <a:solidFill>
                              <a:srgbClr val="FF0000"/>
                            </a:solidFill>
                            <a:latin typeface="Cambria Math" panose="02040503050406030204" pitchFamily="18" charset="0"/>
                          </a:rPr>
                          <m:t>𝐴</m:t>
                        </m:r>
                      </m:e>
                      <m:sub>
                        <m:r>
                          <a:rPr lang="en-ZA" sz="2800" b="0" i="1" smtClean="0">
                            <a:solidFill>
                              <a:srgbClr val="FF0000"/>
                            </a:solidFill>
                            <a:latin typeface="Cambria Math" panose="02040503050406030204" pitchFamily="18" charset="0"/>
                          </a:rPr>
                          <m:t>5</m:t>
                        </m:r>
                      </m:sub>
                    </m:sSub>
                    <m:r>
                      <a:rPr lang="en-ZA" sz="2800" i="1">
                        <a:solidFill>
                          <a:srgbClr val="FF0000"/>
                        </a:solidFill>
                        <a:latin typeface="Cambria Math" panose="02040503050406030204" pitchFamily="18" charset="0"/>
                      </a:rPr>
                      <m:t>=</m:t>
                    </m:r>
                    <m:d>
                      <m:dPr>
                        <m:ctrlPr>
                          <a:rPr lang="en-ZA" sz="2800" i="1">
                            <a:solidFill>
                              <a:srgbClr val="FF0000"/>
                            </a:solidFill>
                            <a:latin typeface="Cambria Math" panose="02040503050406030204" pitchFamily="18" charset="0"/>
                          </a:rPr>
                        </m:ctrlPr>
                      </m:dPr>
                      <m:e>
                        <m:r>
                          <a:rPr lang="en-ZA" sz="2800" b="0" i="1" smtClean="0">
                            <a:solidFill>
                              <a:srgbClr val="FF0000"/>
                            </a:solidFill>
                            <a:latin typeface="Cambria Math" panose="02040503050406030204" pitchFamily="18" charset="0"/>
                          </a:rPr>
                          <m:t>7</m:t>
                        </m:r>
                        <m:r>
                          <a:rPr lang="en-ZA" sz="2800" i="1">
                            <a:solidFill>
                              <a:srgbClr val="FF0000"/>
                            </a:solidFill>
                            <a:latin typeface="Cambria Math" panose="02040503050406030204" pitchFamily="18" charset="0"/>
                          </a:rPr>
                          <m:t>;</m:t>
                        </m:r>
                        <m:r>
                          <a:rPr lang="en-ZA" sz="2800" b="0" i="1" smtClean="0">
                            <a:solidFill>
                              <a:srgbClr val="FF0000"/>
                            </a:solidFill>
                            <a:latin typeface="Cambria Math" panose="02040503050406030204" pitchFamily="18" charset="0"/>
                          </a:rPr>
                          <m:t>5</m:t>
                        </m:r>
                      </m:e>
                    </m:d>
                    <m:r>
                      <m:rPr>
                        <m:brk m:alnAt="7"/>
                      </m:rPr>
                      <a:rPr lang="en-ZA" sz="2800" i="1">
                        <a:solidFill>
                          <a:srgbClr val="FF0000"/>
                        </a:solidFill>
                        <a:latin typeface="Cambria Math" panose="02040503050406030204" pitchFamily="18" charset="0"/>
                      </a:rPr>
                      <m:t> </m:t>
                    </m:r>
                  </m:oMath>
                </a14:m>
                <a:r>
                  <a:rPr lang="en-ZA" sz="2800" b="0" i="0" u="none" strike="noStrike" baseline="0">
                    <a:solidFill>
                      <a:srgbClr val="000000"/>
                    </a:solidFill>
                    <a:latin typeface="Tw Cen MT" panose="020B0602020104020603" pitchFamily="34" charset="0"/>
                  </a:rPr>
                  <a:t>, </a:t>
                </a:r>
                <a14:m>
                  <m:oMath xmlns:m="http://schemas.openxmlformats.org/officeDocument/2006/math">
                    <m:sSub>
                      <m:sSubPr>
                        <m:ctrlPr>
                          <a:rPr lang="en-ZA" sz="2800" i="1">
                            <a:solidFill>
                              <a:srgbClr val="FF0000"/>
                            </a:solidFill>
                            <a:latin typeface="Cambria Math" panose="02040503050406030204" pitchFamily="18" charset="0"/>
                          </a:rPr>
                        </m:ctrlPr>
                      </m:sSubPr>
                      <m:e>
                        <m:r>
                          <a:rPr lang="en-ZA" sz="2800" i="1">
                            <a:solidFill>
                              <a:srgbClr val="FF0000"/>
                            </a:solidFill>
                            <a:latin typeface="Cambria Math" panose="02040503050406030204" pitchFamily="18" charset="0"/>
                          </a:rPr>
                          <m:t>𝐴</m:t>
                        </m:r>
                      </m:e>
                      <m:sub>
                        <m:r>
                          <a:rPr lang="en-ZA" sz="2800" b="0" i="1" smtClean="0">
                            <a:solidFill>
                              <a:srgbClr val="FF0000"/>
                            </a:solidFill>
                            <a:latin typeface="Cambria Math" panose="02040503050406030204" pitchFamily="18" charset="0"/>
                          </a:rPr>
                          <m:t>6</m:t>
                        </m:r>
                      </m:sub>
                    </m:sSub>
                    <m:r>
                      <a:rPr lang="en-ZA" sz="2800" i="1">
                        <a:solidFill>
                          <a:srgbClr val="FF0000"/>
                        </a:solidFill>
                        <a:latin typeface="Cambria Math" panose="02040503050406030204" pitchFamily="18" charset="0"/>
                      </a:rPr>
                      <m:t>=</m:t>
                    </m:r>
                    <m:d>
                      <m:dPr>
                        <m:ctrlPr>
                          <a:rPr lang="en-ZA" sz="2800" i="1">
                            <a:solidFill>
                              <a:srgbClr val="FF0000"/>
                            </a:solidFill>
                            <a:latin typeface="Cambria Math" panose="02040503050406030204" pitchFamily="18" charset="0"/>
                          </a:rPr>
                        </m:ctrlPr>
                      </m:dPr>
                      <m:e>
                        <m:r>
                          <a:rPr lang="en-ZA" sz="2800" b="0" i="1" smtClean="0">
                            <a:solidFill>
                              <a:srgbClr val="FF0000"/>
                            </a:solidFill>
                            <a:latin typeface="Cambria Math" panose="02040503050406030204" pitchFamily="18" charset="0"/>
                          </a:rPr>
                          <m:t>6</m:t>
                        </m:r>
                        <m:r>
                          <a:rPr lang="en-ZA" sz="2800" i="1">
                            <a:solidFill>
                              <a:srgbClr val="FF0000"/>
                            </a:solidFill>
                            <a:latin typeface="Cambria Math" panose="02040503050406030204" pitchFamily="18" charset="0"/>
                          </a:rPr>
                          <m:t>;</m:t>
                        </m:r>
                        <m:r>
                          <a:rPr lang="en-ZA" sz="2800" b="0" i="1" smtClean="0">
                            <a:solidFill>
                              <a:srgbClr val="FF0000"/>
                            </a:solidFill>
                            <a:latin typeface="Cambria Math" panose="02040503050406030204" pitchFamily="18" charset="0"/>
                          </a:rPr>
                          <m:t>4</m:t>
                        </m:r>
                      </m:e>
                    </m:d>
                    <m:r>
                      <m:rPr>
                        <m:brk m:alnAt="7"/>
                      </m:rPr>
                      <a:rPr lang="en-ZA" sz="2800" i="1">
                        <a:solidFill>
                          <a:srgbClr val="FF0000"/>
                        </a:solidFill>
                        <a:latin typeface="Cambria Math" panose="02040503050406030204" pitchFamily="18" charset="0"/>
                      </a:rPr>
                      <m:t> </m:t>
                    </m:r>
                  </m:oMath>
                </a14:m>
                <a:r>
                  <a:rPr lang="en-ZA" sz="2800" b="0" i="0" u="none" strike="noStrike" baseline="0">
                    <a:solidFill>
                      <a:srgbClr val="000000"/>
                    </a:solidFill>
                    <a:latin typeface="Tw Cen MT" panose="020B0602020104020603" pitchFamily="34" charset="0"/>
                  </a:rPr>
                  <a:t>, </a:t>
                </a:r>
                <a14:m>
                  <m:oMath xmlns:m="http://schemas.openxmlformats.org/officeDocument/2006/math">
                    <m:sSub>
                      <m:sSubPr>
                        <m:ctrlPr>
                          <a:rPr lang="en-ZA" sz="2800" i="1">
                            <a:solidFill>
                              <a:srgbClr val="FF0000"/>
                            </a:solidFill>
                            <a:latin typeface="Cambria Math" panose="02040503050406030204" pitchFamily="18" charset="0"/>
                          </a:rPr>
                        </m:ctrlPr>
                      </m:sSubPr>
                      <m:e>
                        <m:r>
                          <a:rPr lang="en-ZA" sz="2800" i="1">
                            <a:solidFill>
                              <a:srgbClr val="FF0000"/>
                            </a:solidFill>
                            <a:latin typeface="Cambria Math" panose="02040503050406030204" pitchFamily="18" charset="0"/>
                          </a:rPr>
                          <m:t>𝐴</m:t>
                        </m:r>
                      </m:e>
                      <m:sub>
                        <m:r>
                          <a:rPr lang="en-ZA" sz="2800" b="0" i="1" smtClean="0">
                            <a:solidFill>
                              <a:srgbClr val="FF0000"/>
                            </a:solidFill>
                            <a:latin typeface="Cambria Math" panose="02040503050406030204" pitchFamily="18" charset="0"/>
                          </a:rPr>
                          <m:t>7</m:t>
                        </m:r>
                      </m:sub>
                    </m:sSub>
                    <m:r>
                      <a:rPr lang="en-ZA" sz="2800" i="1">
                        <a:solidFill>
                          <a:srgbClr val="FF0000"/>
                        </a:solidFill>
                        <a:latin typeface="Cambria Math" panose="02040503050406030204" pitchFamily="18" charset="0"/>
                      </a:rPr>
                      <m:t>=</m:t>
                    </m:r>
                    <m:d>
                      <m:dPr>
                        <m:ctrlPr>
                          <a:rPr lang="en-ZA" sz="2800" i="1">
                            <a:solidFill>
                              <a:srgbClr val="FF0000"/>
                            </a:solidFill>
                            <a:latin typeface="Cambria Math" panose="02040503050406030204" pitchFamily="18" charset="0"/>
                          </a:rPr>
                        </m:ctrlPr>
                      </m:dPr>
                      <m:e>
                        <m:r>
                          <a:rPr lang="en-ZA" sz="2800" b="0" i="1" smtClean="0">
                            <a:solidFill>
                              <a:srgbClr val="FF0000"/>
                            </a:solidFill>
                            <a:latin typeface="Cambria Math" panose="02040503050406030204" pitchFamily="18" charset="0"/>
                          </a:rPr>
                          <m:t>1</m:t>
                        </m:r>
                        <m:r>
                          <a:rPr lang="en-ZA" sz="2800" i="1">
                            <a:solidFill>
                              <a:srgbClr val="FF0000"/>
                            </a:solidFill>
                            <a:latin typeface="Cambria Math" panose="02040503050406030204" pitchFamily="18" charset="0"/>
                          </a:rPr>
                          <m:t>;</m:t>
                        </m:r>
                        <m:r>
                          <a:rPr lang="en-ZA" sz="2800" b="0" i="1" smtClean="0">
                            <a:solidFill>
                              <a:srgbClr val="FF0000"/>
                            </a:solidFill>
                            <a:latin typeface="Cambria Math" panose="02040503050406030204" pitchFamily="18" charset="0"/>
                          </a:rPr>
                          <m:t>2</m:t>
                        </m:r>
                      </m:e>
                    </m:d>
                    <m:r>
                      <m:rPr>
                        <m:brk m:alnAt="7"/>
                      </m:rPr>
                      <a:rPr lang="en-ZA" sz="2800" i="1">
                        <a:solidFill>
                          <a:srgbClr val="FF0000"/>
                        </a:solidFill>
                        <a:latin typeface="Cambria Math" panose="02040503050406030204" pitchFamily="18" charset="0"/>
                      </a:rPr>
                      <m:t> </m:t>
                    </m:r>
                  </m:oMath>
                </a14:m>
                <a:r>
                  <a:rPr lang="en-ZA" sz="2800" b="0" i="0" u="none" strike="noStrike" baseline="0">
                    <a:solidFill>
                      <a:srgbClr val="000000"/>
                    </a:solidFill>
                    <a:latin typeface="Tw Cen MT" panose="020B0602020104020603" pitchFamily="34" charset="0"/>
                  </a:rPr>
                  <a:t>, </a:t>
                </a:r>
                <a14:m>
                  <m:oMath xmlns:m="http://schemas.openxmlformats.org/officeDocument/2006/math">
                    <m:sSub>
                      <m:sSubPr>
                        <m:ctrlPr>
                          <a:rPr lang="en-ZA" sz="2800" i="1">
                            <a:solidFill>
                              <a:srgbClr val="FF0000"/>
                            </a:solidFill>
                            <a:latin typeface="Cambria Math" panose="02040503050406030204" pitchFamily="18" charset="0"/>
                          </a:rPr>
                        </m:ctrlPr>
                      </m:sSubPr>
                      <m:e>
                        <m:r>
                          <a:rPr lang="en-ZA" sz="2800" i="1">
                            <a:solidFill>
                              <a:srgbClr val="FF0000"/>
                            </a:solidFill>
                            <a:latin typeface="Cambria Math" panose="02040503050406030204" pitchFamily="18" charset="0"/>
                          </a:rPr>
                          <m:t>𝐴</m:t>
                        </m:r>
                      </m:e>
                      <m:sub>
                        <m:r>
                          <a:rPr lang="en-ZA" sz="2800" b="0" i="1" smtClean="0">
                            <a:solidFill>
                              <a:srgbClr val="FF0000"/>
                            </a:solidFill>
                            <a:latin typeface="Cambria Math" panose="02040503050406030204" pitchFamily="18" charset="0"/>
                          </a:rPr>
                          <m:t>8</m:t>
                        </m:r>
                      </m:sub>
                    </m:sSub>
                    <m:r>
                      <a:rPr lang="en-ZA" sz="2800" i="1">
                        <a:solidFill>
                          <a:srgbClr val="FF0000"/>
                        </a:solidFill>
                        <a:latin typeface="Cambria Math" panose="02040503050406030204" pitchFamily="18" charset="0"/>
                      </a:rPr>
                      <m:t>=</m:t>
                    </m:r>
                    <m:d>
                      <m:dPr>
                        <m:ctrlPr>
                          <a:rPr lang="en-ZA" sz="2800" i="1">
                            <a:solidFill>
                              <a:srgbClr val="FF0000"/>
                            </a:solidFill>
                            <a:latin typeface="Cambria Math" panose="02040503050406030204" pitchFamily="18" charset="0"/>
                          </a:rPr>
                        </m:ctrlPr>
                      </m:dPr>
                      <m:e>
                        <m:r>
                          <a:rPr lang="en-ZA" sz="2800" b="0" i="1" smtClean="0">
                            <a:solidFill>
                              <a:srgbClr val="FF0000"/>
                            </a:solidFill>
                            <a:latin typeface="Cambria Math" panose="02040503050406030204" pitchFamily="18" charset="0"/>
                          </a:rPr>
                          <m:t>4</m:t>
                        </m:r>
                        <m:r>
                          <a:rPr lang="en-ZA" sz="2800" i="1">
                            <a:solidFill>
                              <a:srgbClr val="FF0000"/>
                            </a:solidFill>
                            <a:latin typeface="Cambria Math" panose="02040503050406030204" pitchFamily="18" charset="0"/>
                          </a:rPr>
                          <m:t>;</m:t>
                        </m:r>
                        <m:r>
                          <a:rPr lang="en-ZA" sz="2800" b="0" i="1" smtClean="0">
                            <a:solidFill>
                              <a:srgbClr val="FF0000"/>
                            </a:solidFill>
                            <a:latin typeface="Cambria Math" panose="02040503050406030204" pitchFamily="18" charset="0"/>
                          </a:rPr>
                          <m:t>9</m:t>
                        </m:r>
                      </m:e>
                    </m:d>
                    <m:r>
                      <m:rPr>
                        <m:brk m:alnAt="7"/>
                      </m:rPr>
                      <a:rPr lang="en-ZA" sz="2800" i="1">
                        <a:solidFill>
                          <a:srgbClr val="FF0000"/>
                        </a:solidFill>
                        <a:latin typeface="Cambria Math" panose="02040503050406030204" pitchFamily="18" charset="0"/>
                      </a:rPr>
                      <m:t> </m:t>
                    </m:r>
                  </m:oMath>
                </a14:m>
                <a:r>
                  <a:rPr lang="en-ZA" sz="2800" b="0" i="0" u="none" strike="noStrike" baseline="0">
                    <a:solidFill>
                      <a:srgbClr val="000000"/>
                    </a:solidFill>
                    <a:latin typeface="Tw Cen MT" panose="020B0602020104020603" pitchFamily="34" charset="0"/>
                  </a:rPr>
                  <a:t>. </a:t>
                </a:r>
                <a:r>
                  <a:rPr lang="en-ZA" sz="2800" b="0" i="0" u="none" strike="noStrike">
                    <a:solidFill>
                      <a:srgbClr val="000000"/>
                    </a:solidFill>
                    <a:latin typeface="Tw Cen MT" panose="020B0602020104020603" pitchFamily="34" charset="0"/>
                  </a:rPr>
                  <a:t> </a:t>
                </a:r>
                <a:r>
                  <a:rPr lang="en-ZA" sz="2800" b="0" i="0" u="none" strike="noStrike" baseline="0">
                    <a:solidFill>
                      <a:srgbClr val="000000"/>
                    </a:solidFill>
                    <a:latin typeface="Tw Cen MT" panose="020B0602020104020603" pitchFamily="34" charset="0"/>
                  </a:rPr>
                  <a:t>Suppose that the initial seeds (centres of each cluster) are </a:t>
                </a:r>
                <a14:m>
                  <m:oMath xmlns:m="http://schemas.openxmlformats.org/officeDocument/2006/math">
                    <m:sSub>
                      <m:sSubPr>
                        <m:ctrlPr>
                          <a:rPr lang="en-ZA" sz="2800" b="0" i="1" smtClean="0">
                            <a:solidFill>
                              <a:srgbClr val="FF0000"/>
                            </a:solidFill>
                            <a:latin typeface="Cambria Math" panose="02040503050406030204" pitchFamily="18" charset="0"/>
                          </a:rPr>
                        </m:ctrlPr>
                      </m:sSubPr>
                      <m:e>
                        <m:r>
                          <a:rPr lang="en-ZA" sz="2800" b="0" i="1" smtClean="0">
                            <a:solidFill>
                              <a:srgbClr val="FF0000"/>
                            </a:solidFill>
                            <a:latin typeface="Cambria Math" panose="02040503050406030204" pitchFamily="18" charset="0"/>
                          </a:rPr>
                          <m:t>𝐴</m:t>
                        </m:r>
                      </m:e>
                      <m:sub>
                        <m:r>
                          <a:rPr lang="en-ZA" sz="2800" b="0" i="1" smtClean="0">
                            <a:solidFill>
                              <a:srgbClr val="FF0000"/>
                            </a:solidFill>
                            <a:latin typeface="Cambria Math" panose="02040503050406030204" pitchFamily="18" charset="0"/>
                          </a:rPr>
                          <m:t>1</m:t>
                        </m:r>
                      </m:sub>
                    </m:sSub>
                    <m:r>
                      <a:rPr lang="en-ZA" sz="2800" b="0" i="1" smtClean="0">
                        <a:solidFill>
                          <a:srgbClr val="FF0000"/>
                        </a:solidFill>
                        <a:latin typeface="Cambria Math" panose="02040503050406030204" pitchFamily="18" charset="0"/>
                      </a:rPr>
                      <m:t> </m:t>
                    </m:r>
                  </m:oMath>
                </a14:m>
                <a:r>
                  <a:rPr lang="en-ZA" sz="2800" b="0" i="0" u="none" strike="noStrike" baseline="0">
                    <a:solidFill>
                      <a:srgbClr val="000000"/>
                    </a:solidFill>
                    <a:latin typeface="Tw Cen MT" panose="020B0602020104020603" pitchFamily="34" charset="0"/>
                  </a:rPr>
                  <a:t>, </a:t>
                </a:r>
                <a14:m>
                  <m:oMath xmlns:m="http://schemas.openxmlformats.org/officeDocument/2006/math">
                    <m:sSub>
                      <m:sSubPr>
                        <m:ctrlPr>
                          <a:rPr lang="en-ZA" sz="2800" i="1">
                            <a:solidFill>
                              <a:srgbClr val="FF0000"/>
                            </a:solidFill>
                            <a:latin typeface="Cambria Math" panose="02040503050406030204" pitchFamily="18" charset="0"/>
                          </a:rPr>
                        </m:ctrlPr>
                      </m:sSubPr>
                      <m:e>
                        <m:r>
                          <a:rPr lang="en-ZA" sz="2800" i="1">
                            <a:solidFill>
                              <a:srgbClr val="FF0000"/>
                            </a:solidFill>
                            <a:latin typeface="Cambria Math" panose="02040503050406030204" pitchFamily="18" charset="0"/>
                          </a:rPr>
                          <m:t>𝐴</m:t>
                        </m:r>
                      </m:e>
                      <m:sub>
                        <m:r>
                          <a:rPr lang="en-ZA" sz="2800" b="0" i="1" smtClean="0">
                            <a:solidFill>
                              <a:srgbClr val="FF0000"/>
                            </a:solidFill>
                            <a:latin typeface="Cambria Math" panose="02040503050406030204" pitchFamily="18" charset="0"/>
                          </a:rPr>
                          <m:t>4</m:t>
                        </m:r>
                      </m:sub>
                    </m:sSub>
                    <m:r>
                      <a:rPr lang="en-ZA" sz="2800" i="1">
                        <a:solidFill>
                          <a:srgbClr val="FF0000"/>
                        </a:solidFill>
                        <a:latin typeface="Cambria Math" panose="02040503050406030204" pitchFamily="18" charset="0"/>
                      </a:rPr>
                      <m:t> </m:t>
                    </m:r>
                  </m:oMath>
                </a14:m>
                <a:r>
                  <a:rPr lang="en-ZA" sz="2800" b="0" i="0" u="none" strike="noStrike" baseline="0">
                    <a:solidFill>
                      <a:srgbClr val="000000"/>
                    </a:solidFill>
                    <a:latin typeface="Tw Cen MT" panose="020B0602020104020603" pitchFamily="34" charset="0"/>
                  </a:rPr>
                  <a:t> and </a:t>
                </a:r>
                <a14:m>
                  <m:oMath xmlns:m="http://schemas.openxmlformats.org/officeDocument/2006/math">
                    <m:sSub>
                      <m:sSubPr>
                        <m:ctrlPr>
                          <a:rPr lang="en-ZA" sz="2800" i="1">
                            <a:solidFill>
                              <a:srgbClr val="FF0000"/>
                            </a:solidFill>
                            <a:latin typeface="Cambria Math" panose="02040503050406030204" pitchFamily="18" charset="0"/>
                          </a:rPr>
                        </m:ctrlPr>
                      </m:sSubPr>
                      <m:e>
                        <m:r>
                          <a:rPr lang="en-ZA" sz="2800" i="1">
                            <a:solidFill>
                              <a:srgbClr val="FF0000"/>
                            </a:solidFill>
                            <a:latin typeface="Cambria Math" panose="02040503050406030204" pitchFamily="18" charset="0"/>
                          </a:rPr>
                          <m:t>𝐴</m:t>
                        </m:r>
                      </m:e>
                      <m:sub>
                        <m:r>
                          <a:rPr lang="en-ZA" sz="2800" b="0" i="1" smtClean="0">
                            <a:solidFill>
                              <a:srgbClr val="FF0000"/>
                            </a:solidFill>
                            <a:latin typeface="Cambria Math" panose="02040503050406030204" pitchFamily="18" charset="0"/>
                          </a:rPr>
                          <m:t>7</m:t>
                        </m:r>
                      </m:sub>
                    </m:sSub>
                    <m:r>
                      <a:rPr lang="en-ZA" sz="2800" i="1">
                        <a:solidFill>
                          <a:srgbClr val="FF0000"/>
                        </a:solidFill>
                        <a:latin typeface="Cambria Math" panose="02040503050406030204" pitchFamily="18" charset="0"/>
                      </a:rPr>
                      <m:t> </m:t>
                    </m:r>
                  </m:oMath>
                </a14:m>
                <a:r>
                  <a:rPr lang="en-ZA" sz="2800" b="0" i="0" u="none" strike="noStrike" baseline="0">
                    <a:solidFill>
                      <a:srgbClr val="000000"/>
                    </a:solidFill>
                    <a:latin typeface="Tw Cen MT" panose="020B0602020104020603" pitchFamily="34" charset="0"/>
                  </a:rPr>
                  <a:t>. Run the </a:t>
                </a:r>
                <a14:m>
                  <m:oMath xmlns:m="http://schemas.openxmlformats.org/officeDocument/2006/math">
                    <m:r>
                      <a:rPr lang="en-ZA" sz="2800" b="0" i="1" smtClean="0">
                        <a:solidFill>
                          <a:srgbClr val="FF0000"/>
                        </a:solidFill>
                        <a:latin typeface="Cambria Math" panose="02040503050406030204" pitchFamily="18" charset="0"/>
                      </a:rPr>
                      <m:t>𝑘</m:t>
                    </m:r>
                    <m:r>
                      <a:rPr lang="en-ZA" sz="2800" b="0" i="1" smtClean="0">
                        <a:solidFill>
                          <a:srgbClr val="FF0000"/>
                        </a:solidFill>
                        <a:latin typeface="Cambria Math" panose="02040503050406030204" pitchFamily="18" charset="0"/>
                      </a:rPr>
                      <m:t>−</m:t>
                    </m:r>
                  </m:oMath>
                </a14:m>
                <a:r>
                  <a:rPr lang="en-ZA" sz="2800" b="0" i="0" u="none" strike="noStrike" baseline="0">
                    <a:solidFill>
                      <a:srgbClr val="000000"/>
                    </a:solidFill>
                    <a:latin typeface="Tw Cen MT" panose="020B0602020104020603" pitchFamily="34" charset="0"/>
                  </a:rPr>
                  <a:t>means algorithm for </a:t>
                </a:r>
                <a:r>
                  <a:rPr lang="en-ZA" sz="2800" b="0" i="0" u="none" strike="noStrike" baseline="0">
                    <a:solidFill>
                      <a:srgbClr val="0070C0"/>
                    </a:solidFill>
                    <a:latin typeface="Tw Cen MT" panose="020B0602020104020603" pitchFamily="34" charset="0"/>
                  </a:rPr>
                  <a:t>1 epoch only</a:t>
                </a:r>
                <a:r>
                  <a:rPr lang="en-ZA" sz="2800" b="0" i="0" u="none" strike="noStrike" baseline="0">
                    <a:solidFill>
                      <a:srgbClr val="000000"/>
                    </a:solidFill>
                    <a:latin typeface="Tw Cen MT" panose="020B0602020104020603" pitchFamily="34" charset="0"/>
                  </a:rPr>
                  <a:t>. At the end of this epoch show: </a:t>
                </a:r>
              </a:p>
              <a:p>
                <a:pPr marL="900113" indent="-342900">
                  <a:lnSpc>
                    <a:spcPct val="100000"/>
                  </a:lnSpc>
                  <a:buFont typeface="+mj-lt"/>
                  <a:buAutoNum type="alphaLcPeriod"/>
                </a:pPr>
                <a:r>
                  <a:rPr lang="en-ZA" sz="2800" b="0" i="0" u="none" strike="noStrike" baseline="0">
                    <a:solidFill>
                      <a:srgbClr val="000000"/>
                    </a:solidFill>
                    <a:latin typeface="Tw Cen MT" panose="020B0602020104020603" pitchFamily="34" charset="0"/>
                  </a:rPr>
                  <a:t>The new clusters (i.e. the examples belonging to each cluster). </a:t>
                </a:r>
              </a:p>
              <a:p>
                <a:pPr marL="900113" indent="-342900">
                  <a:lnSpc>
                    <a:spcPct val="100000"/>
                  </a:lnSpc>
                  <a:buFont typeface="+mj-lt"/>
                  <a:buAutoNum type="alphaLcPeriod"/>
                </a:pPr>
                <a:r>
                  <a:rPr lang="en-ZA" sz="2800" b="0" i="0" u="none" strike="noStrike" baseline="0">
                    <a:solidFill>
                      <a:srgbClr val="000000"/>
                    </a:solidFill>
                    <a:latin typeface="Tw Cen MT" panose="020B0602020104020603" pitchFamily="34" charset="0"/>
                  </a:rPr>
                  <a:t>The centres of the new cluster. </a:t>
                </a:r>
              </a:p>
              <a:p>
                <a:pPr marL="900113" indent="-342900">
                  <a:lnSpc>
                    <a:spcPct val="100000"/>
                  </a:lnSpc>
                  <a:buFont typeface="+mj-lt"/>
                  <a:buAutoNum type="alphaLcPeriod"/>
                </a:pPr>
                <a:r>
                  <a:rPr lang="en-ZA" sz="2800" b="0" i="0" u="none" strike="noStrike" baseline="0">
                    <a:solidFill>
                      <a:srgbClr val="000000"/>
                    </a:solidFill>
                    <a:latin typeface="Tw Cen MT" panose="020B0602020104020603" pitchFamily="34" charset="0"/>
                  </a:rPr>
                  <a:t>Draw a </a:t>
                </a:r>
                <a:r>
                  <a:rPr lang="en-ZA" sz="2800" b="0" i="0" u="none" strike="noStrike" baseline="0">
                    <a:solidFill>
                      <a:srgbClr val="FF0000"/>
                    </a:solidFill>
                    <a:latin typeface="Tw Cen MT" panose="020B0602020104020603" pitchFamily="34" charset="0"/>
                  </a:rPr>
                  <a:t>10 by 10 </a:t>
                </a:r>
                <a:r>
                  <a:rPr lang="en-ZA" sz="2800" b="0" i="0" u="none" strike="noStrike" baseline="0">
                    <a:solidFill>
                      <a:srgbClr val="000000"/>
                    </a:solidFill>
                    <a:latin typeface="Tw Cen MT" panose="020B0602020104020603" pitchFamily="34" charset="0"/>
                  </a:rPr>
                  <a:t>feature space with all the </a:t>
                </a:r>
                <a:r>
                  <a:rPr lang="en-ZA" sz="2800" b="0" i="0" u="none" strike="noStrike" baseline="0">
                    <a:solidFill>
                      <a:srgbClr val="FF0000"/>
                    </a:solidFill>
                    <a:latin typeface="Tw Cen MT" panose="020B0602020104020603" pitchFamily="34" charset="0"/>
                  </a:rPr>
                  <a:t>8 </a:t>
                </a:r>
                <a:r>
                  <a:rPr lang="en-ZA" sz="2800" b="0" i="0" u="none" strike="noStrike" baseline="0">
                    <a:solidFill>
                      <a:srgbClr val="000000"/>
                    </a:solidFill>
                    <a:latin typeface="Tw Cen MT" panose="020B0602020104020603" pitchFamily="34" charset="0"/>
                  </a:rPr>
                  <a:t>points and show the clusters after the first epoch and the new centroids. </a:t>
                </a:r>
              </a:p>
              <a:p>
                <a:pPr marL="900113" indent="-342900">
                  <a:lnSpc>
                    <a:spcPct val="100000"/>
                  </a:lnSpc>
                  <a:buFont typeface="+mj-lt"/>
                  <a:buAutoNum type="alphaLcPeriod"/>
                </a:pPr>
                <a:r>
                  <a:rPr lang="en-ZA" sz="2800" b="0" i="0" u="none" strike="noStrike" baseline="0">
                    <a:solidFill>
                      <a:srgbClr val="000000"/>
                    </a:solidFill>
                    <a:latin typeface="Tw Cen MT" panose="020B0602020104020603" pitchFamily="34" charset="0"/>
                  </a:rPr>
                  <a:t>How many more iterations are needed to converge? Draw the result for each epoch. </a:t>
                </a:r>
              </a:p>
              <a:p>
                <a:pPr marL="0" indent="0">
                  <a:lnSpc>
                    <a:spcPct val="100000"/>
                  </a:lnSpc>
                  <a:buNone/>
                </a:pPr>
                <a:r>
                  <a:rPr lang="en-ZA" sz="2800" b="1" i="0">
                    <a:effectLst/>
                    <a:latin typeface="Tw Cen MT" panose="020B0602020104020603" pitchFamily="34" charset="0"/>
                  </a:rPr>
                  <a:t>Q2: </a:t>
                </a:r>
                <a:r>
                  <a:rPr lang="en-ZA" sz="2800" b="0" i="0">
                    <a:effectLst/>
                    <a:latin typeface="Tw Cen MT" panose="020B0602020104020603" pitchFamily="34" charset="0"/>
                  </a:rPr>
                  <a:t>Use the K-means algorithm with </a:t>
                </a:r>
                <a:r>
                  <a:rPr lang="en-ZA" sz="2800" b="1" i="0">
                    <a:solidFill>
                      <a:srgbClr val="FF0000"/>
                    </a:solidFill>
                    <a:effectLst/>
                    <a:latin typeface="Tw Cen MT" panose="020B0602020104020603" pitchFamily="34" charset="0"/>
                  </a:rPr>
                  <a:t>K=3 </a:t>
                </a:r>
                <a:r>
                  <a:rPr lang="en-ZA" sz="2800" b="0" i="0">
                    <a:effectLst/>
                    <a:latin typeface="Tw Cen MT" panose="020B0602020104020603" pitchFamily="34" charset="0"/>
                  </a:rPr>
                  <a:t>to cluster the same data set that is copied below for  your convenience. </a:t>
                </a:r>
              </a:p>
              <a:p>
                <a:pPr marL="0" indent="0">
                  <a:lnSpc>
                    <a:spcPct val="100000"/>
                  </a:lnSpc>
                  <a:buNone/>
                </a:pPr>
                <a:r>
                  <a:rPr lang="en-ZA" sz="2800" b="0" i="0">
                    <a:effectLst/>
                    <a:latin typeface="Tw Cen MT" panose="020B0602020104020603" pitchFamily="34" charset="0"/>
                  </a:rPr>
                  <a:t>                                  </a:t>
                </a:r>
                <a:r>
                  <a:rPr lang="en-ZA" sz="2800" b="1" i="0">
                    <a:solidFill>
                      <a:srgbClr val="FF0000"/>
                    </a:solidFill>
                    <a:effectLst/>
                    <a:latin typeface="Tw Cen MT" panose="020B0602020104020603" pitchFamily="34" charset="0"/>
                  </a:rPr>
                  <a:t>10; 20; 40; 80; 85; 121; 160; 168; 195 </a:t>
                </a:r>
              </a:p>
              <a:p>
                <a:pPr marL="0" indent="0">
                  <a:lnSpc>
                    <a:spcPct val="100000"/>
                  </a:lnSpc>
                  <a:buNone/>
                </a:pPr>
                <a:r>
                  <a:rPr lang="en-ZA" sz="2800" b="0" i="0">
                    <a:effectLst/>
                    <a:latin typeface="Tw Cen MT" panose="020B0602020104020603" pitchFamily="34" charset="0"/>
                  </a:rPr>
                  <a:t>Suppose that the points </a:t>
                </a:r>
                <a:r>
                  <a:rPr lang="en-ZA" sz="2800" b="0" i="0">
                    <a:solidFill>
                      <a:srgbClr val="FF0000"/>
                    </a:solidFill>
                    <a:effectLst/>
                    <a:latin typeface="Tw Cen MT" panose="020B0602020104020603" pitchFamily="34" charset="0"/>
                  </a:rPr>
                  <a:t>160</a:t>
                </a:r>
                <a:r>
                  <a:rPr lang="en-ZA" sz="2800" b="0" i="0">
                    <a:effectLst/>
                    <a:latin typeface="Tw Cen MT" panose="020B0602020104020603" pitchFamily="34" charset="0"/>
                  </a:rPr>
                  <a:t>, </a:t>
                </a:r>
                <a:r>
                  <a:rPr lang="en-ZA" sz="2800" b="0" i="0">
                    <a:solidFill>
                      <a:srgbClr val="FF0000"/>
                    </a:solidFill>
                    <a:effectLst/>
                    <a:latin typeface="Tw Cen MT" panose="020B0602020104020603" pitchFamily="34" charset="0"/>
                  </a:rPr>
                  <a:t>168</a:t>
                </a:r>
                <a:r>
                  <a:rPr lang="en-ZA" sz="2800" b="0" i="0">
                    <a:effectLst/>
                    <a:latin typeface="Tw Cen MT" panose="020B0602020104020603" pitchFamily="34" charset="0"/>
                  </a:rPr>
                  <a:t>, and </a:t>
                </a:r>
                <a:r>
                  <a:rPr lang="en-ZA" sz="2800" b="0" i="0">
                    <a:solidFill>
                      <a:srgbClr val="FF0000"/>
                    </a:solidFill>
                    <a:effectLst/>
                    <a:latin typeface="Tw Cen MT" panose="020B0602020104020603" pitchFamily="34" charset="0"/>
                  </a:rPr>
                  <a:t>195</a:t>
                </a:r>
                <a:r>
                  <a:rPr lang="en-ZA" sz="2800" b="0" i="0">
                    <a:effectLst/>
                    <a:latin typeface="Tw Cen MT" panose="020B0602020104020603" pitchFamily="34" charset="0"/>
                  </a:rPr>
                  <a:t> were selected as the initial cluster means. Work from  these initial values </a:t>
                </a:r>
                <a:r>
                  <a:rPr lang="en-ZA" sz="2800" b="0" i="1">
                    <a:solidFill>
                      <a:srgbClr val="FF0000"/>
                    </a:solidFill>
                    <a:effectLst/>
                    <a:latin typeface="Tw Cen MT" panose="020B0602020104020603" pitchFamily="34" charset="0"/>
                  </a:rPr>
                  <a:t>to determine the final clustering for the data</a:t>
                </a:r>
                <a:r>
                  <a:rPr lang="en-ZA" sz="2800" b="0" i="0">
                    <a:effectLst/>
                    <a:latin typeface="Tw Cen MT" panose="020B0602020104020603" pitchFamily="34" charset="0"/>
                  </a:rPr>
                  <a:t>. Show your work so that it will be easy to see each step you took to get from the initial values to your final clustering. </a:t>
                </a:r>
              </a:p>
              <a:p>
                <a:pPr marL="0" indent="0">
                  <a:buNone/>
                </a:pPr>
                <a:endParaRPr lang="en-ZA"/>
              </a:p>
            </p:txBody>
          </p:sp>
        </mc:Choice>
        <mc:Fallback xmlns="">
          <p:sp>
            <p:nvSpPr>
              <p:cNvPr id="3" name="Content Placeholder 2">
                <a:extLst>
                  <a:ext uri="{FF2B5EF4-FFF2-40B4-BE49-F238E27FC236}">
                    <a16:creationId xmlns:a16="http://schemas.microsoft.com/office/drawing/2014/main" id="{34345A60-E6DD-4D0D-A246-D35BE19F6623}"/>
                  </a:ext>
                </a:extLst>
              </p:cNvPr>
              <p:cNvSpPr>
                <a:spLocks noGrp="1" noRot="1" noChangeAspect="1" noMove="1" noResize="1" noEditPoints="1" noAdjustHandles="1" noChangeArrowheads="1" noChangeShapeType="1" noTextEdit="1"/>
              </p:cNvSpPr>
              <p:nvPr>
                <p:ph idx="1"/>
              </p:nvPr>
            </p:nvSpPr>
            <p:spPr>
              <a:xfrm>
                <a:off x="696036" y="1119116"/>
                <a:ext cx="11068334" cy="5057847"/>
              </a:xfrm>
              <a:blipFill>
                <a:blip r:embed="rId2"/>
                <a:stretch>
                  <a:fillRect l="-716" t="-2051" r="-1707" b="-1568"/>
                </a:stretch>
              </a:blipFill>
            </p:spPr>
            <p:txBody>
              <a:bodyPr/>
              <a:lstStyle/>
              <a:p>
                <a:r>
                  <a:rPr lang="en-US">
                    <a:noFill/>
                  </a:rPr>
                  <a:t> </a:t>
                </a:r>
              </a:p>
            </p:txBody>
          </p:sp>
        </mc:Fallback>
      </mc:AlternateContent>
    </p:spTree>
    <p:extLst>
      <p:ext uri="{BB962C8B-B14F-4D97-AF65-F5344CB8AC3E}">
        <p14:creationId xmlns:p14="http://schemas.microsoft.com/office/powerpoint/2010/main" val="42325271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err="1"/>
              <a:t>Exs</a:t>
            </a:r>
            <a:r>
              <a:rPr lang="en-ZA"/>
              <a:t>. No. 3</a:t>
            </a:r>
          </a:p>
        </p:txBody>
      </p:sp>
      <p:pic>
        <p:nvPicPr>
          <p:cNvPr id="4" name="Content Placeholder 3"/>
          <p:cNvPicPr>
            <a:picLocks noGrp="1" noChangeAspect="1"/>
          </p:cNvPicPr>
          <p:nvPr>
            <p:ph idx="1"/>
          </p:nvPr>
        </p:nvPicPr>
        <p:blipFill>
          <a:blip r:embed="rId2"/>
          <a:stretch>
            <a:fillRect/>
          </a:stretch>
        </p:blipFill>
        <p:spPr>
          <a:xfrm>
            <a:off x="2487645" y="1787125"/>
            <a:ext cx="7216709" cy="4351338"/>
          </a:xfrm>
          <a:prstGeom prst="rect">
            <a:avLst/>
          </a:prstGeom>
        </p:spPr>
      </p:pic>
    </p:spTree>
    <p:extLst>
      <p:ext uri="{BB962C8B-B14F-4D97-AF65-F5344CB8AC3E}">
        <p14:creationId xmlns:p14="http://schemas.microsoft.com/office/powerpoint/2010/main" val="3191647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ML vs Traditional Programming</a:t>
            </a:r>
          </a:p>
        </p:txBody>
      </p:sp>
      <p:sp>
        <p:nvSpPr>
          <p:cNvPr id="3" name="Content Placeholder 2"/>
          <p:cNvSpPr>
            <a:spLocks noGrp="1"/>
          </p:cNvSpPr>
          <p:nvPr>
            <p:ph idx="1"/>
          </p:nvPr>
        </p:nvSpPr>
        <p:spPr/>
        <p:txBody>
          <a:bodyPr/>
          <a:lstStyle/>
          <a:p>
            <a:endParaRPr lang="en-ZA"/>
          </a:p>
          <a:p>
            <a:endParaRPr lang="en-ZA"/>
          </a:p>
        </p:txBody>
      </p:sp>
      <p:sp>
        <p:nvSpPr>
          <p:cNvPr id="4" name="Rectangle 3"/>
          <p:cNvSpPr/>
          <p:nvPr/>
        </p:nvSpPr>
        <p:spPr>
          <a:xfrm>
            <a:off x="4031087" y="2215166"/>
            <a:ext cx="2485623" cy="87576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800" b="1">
                <a:solidFill>
                  <a:srgbClr val="FF0F21"/>
                </a:solidFill>
              </a:rPr>
              <a:t>Machine Learning</a:t>
            </a:r>
          </a:p>
        </p:txBody>
      </p:sp>
      <p:cxnSp>
        <p:nvCxnSpPr>
          <p:cNvPr id="6" name="Straight Arrow Connector 5"/>
          <p:cNvCxnSpPr/>
          <p:nvPr/>
        </p:nvCxnSpPr>
        <p:spPr>
          <a:xfrm>
            <a:off x="2459865" y="2485623"/>
            <a:ext cx="1571222" cy="12878"/>
          </a:xfrm>
          <a:prstGeom prst="straightConnector1">
            <a:avLst/>
          </a:prstGeom>
          <a:ln w="19050">
            <a:solidFill>
              <a:schemeClr val="accent2"/>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459865" y="2888042"/>
            <a:ext cx="1571222" cy="12878"/>
          </a:xfrm>
          <a:prstGeom prst="straightConnector1">
            <a:avLst/>
          </a:prstGeom>
          <a:ln>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295400" y="2215166"/>
            <a:ext cx="1164465" cy="369332"/>
          </a:xfrm>
          <a:prstGeom prst="rect">
            <a:avLst/>
          </a:prstGeom>
          <a:noFill/>
        </p:spPr>
        <p:txBody>
          <a:bodyPr wrap="square" rtlCol="0">
            <a:spAutoFit/>
          </a:bodyPr>
          <a:lstStyle/>
          <a:p>
            <a:r>
              <a:rPr lang="en-ZA">
                <a:solidFill>
                  <a:schemeClr val="accent2"/>
                </a:solidFill>
              </a:rPr>
              <a:t>Answers</a:t>
            </a:r>
          </a:p>
        </p:txBody>
      </p:sp>
      <p:sp>
        <p:nvSpPr>
          <p:cNvPr id="11" name="TextBox 10"/>
          <p:cNvSpPr txBox="1"/>
          <p:nvPr/>
        </p:nvSpPr>
        <p:spPr>
          <a:xfrm>
            <a:off x="1609859" y="2650274"/>
            <a:ext cx="850006" cy="369332"/>
          </a:xfrm>
          <a:prstGeom prst="rect">
            <a:avLst/>
          </a:prstGeom>
          <a:noFill/>
        </p:spPr>
        <p:txBody>
          <a:bodyPr wrap="square" rtlCol="0">
            <a:spAutoFit/>
          </a:bodyPr>
          <a:lstStyle/>
          <a:p>
            <a:r>
              <a:rPr lang="en-ZA">
                <a:solidFill>
                  <a:srgbClr val="00B050"/>
                </a:solidFill>
              </a:rPr>
              <a:t>Data</a:t>
            </a:r>
          </a:p>
        </p:txBody>
      </p:sp>
      <p:cxnSp>
        <p:nvCxnSpPr>
          <p:cNvPr id="14" name="Straight Arrow Connector 13"/>
          <p:cNvCxnSpPr>
            <a:stCxn id="4" idx="3"/>
          </p:cNvCxnSpPr>
          <p:nvPr/>
        </p:nvCxnSpPr>
        <p:spPr>
          <a:xfrm flipV="1">
            <a:off x="6516710" y="2650274"/>
            <a:ext cx="1571222" cy="2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336280" y="2366944"/>
            <a:ext cx="1661160" cy="523220"/>
          </a:xfrm>
          <a:prstGeom prst="rect">
            <a:avLst/>
          </a:prstGeom>
          <a:noFill/>
        </p:spPr>
        <p:txBody>
          <a:bodyPr wrap="square" rtlCol="0">
            <a:spAutoFit/>
          </a:bodyPr>
          <a:lstStyle/>
          <a:p>
            <a:r>
              <a:rPr lang="en-ZA" sz="2800">
                <a:solidFill>
                  <a:srgbClr val="00B0F0"/>
                </a:solidFill>
              </a:rPr>
              <a:t>Rules</a:t>
            </a:r>
          </a:p>
        </p:txBody>
      </p:sp>
    </p:spTree>
    <p:extLst>
      <p:ext uri="{BB962C8B-B14F-4D97-AF65-F5344CB8AC3E}">
        <p14:creationId xmlns:p14="http://schemas.microsoft.com/office/powerpoint/2010/main" val="3193009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Data Types in Statistics and ML</a:t>
            </a:r>
          </a:p>
        </p:txBody>
      </p:sp>
      <p:sp>
        <p:nvSpPr>
          <p:cNvPr id="3" name="Content Placeholder 2"/>
          <p:cNvSpPr>
            <a:spLocks noGrp="1"/>
          </p:cNvSpPr>
          <p:nvPr>
            <p:ph idx="1"/>
          </p:nvPr>
        </p:nvSpPr>
        <p:spPr/>
        <p:txBody>
          <a:bodyPr/>
          <a:lstStyle/>
          <a:p>
            <a:endParaRPr lang="en-ZA"/>
          </a:p>
          <a:p>
            <a:r>
              <a:rPr lang="en-US" b="0" i="0">
                <a:solidFill>
                  <a:srgbClr val="3A3B41"/>
                </a:solidFill>
                <a:effectLst/>
                <a:latin typeface="Lora"/>
              </a:rPr>
              <a:t>a very good understanding of the different data types is a prerequisite for doing Exploratory Data Analysis (EDA).</a:t>
            </a:r>
          </a:p>
          <a:p>
            <a:pPr lvl="1"/>
            <a:endParaRPr lang="en-US">
              <a:solidFill>
                <a:srgbClr val="3A3B41"/>
              </a:solidFill>
              <a:latin typeface="Lora"/>
            </a:endParaRPr>
          </a:p>
          <a:p>
            <a:pPr lvl="1"/>
            <a:r>
              <a:rPr lang="en-US">
                <a:solidFill>
                  <a:srgbClr val="3A3B41"/>
                </a:solidFill>
                <a:latin typeface="Lora"/>
              </a:rPr>
              <a:t>Why? </a:t>
            </a:r>
          </a:p>
          <a:p>
            <a:pPr lvl="2"/>
            <a:r>
              <a:rPr lang="en-US">
                <a:solidFill>
                  <a:srgbClr val="3A3B41"/>
                </a:solidFill>
                <a:latin typeface="Lora"/>
              </a:rPr>
              <a:t>c</a:t>
            </a:r>
            <a:r>
              <a:rPr lang="en-US" b="0" i="0">
                <a:solidFill>
                  <a:srgbClr val="3A3B41"/>
                </a:solidFill>
                <a:effectLst/>
                <a:latin typeface="Lora"/>
              </a:rPr>
              <a:t>ertain statistical measurements are only used for specific data types</a:t>
            </a:r>
          </a:p>
          <a:p>
            <a:pPr lvl="2"/>
            <a:r>
              <a:rPr lang="en-US" b="0" i="0">
                <a:solidFill>
                  <a:srgbClr val="3A3B41"/>
                </a:solidFill>
                <a:effectLst/>
                <a:latin typeface="Lora"/>
              </a:rPr>
              <a:t>Useful to determine the right visualizations</a:t>
            </a:r>
            <a:r>
              <a:rPr lang="en-US">
                <a:solidFill>
                  <a:srgbClr val="3A3B41"/>
                </a:solidFill>
                <a:latin typeface="Lora"/>
              </a:rPr>
              <a:t> for your data</a:t>
            </a:r>
            <a:endParaRPr lang="en-ZA" b="0" i="0">
              <a:solidFill>
                <a:srgbClr val="3A3B41"/>
              </a:solidFill>
              <a:effectLst/>
              <a:latin typeface="Lora"/>
            </a:endParaRPr>
          </a:p>
          <a:p>
            <a:pPr lvl="1"/>
            <a:endParaRPr lang="en-ZA">
              <a:solidFill>
                <a:srgbClr val="3A3B41"/>
              </a:solidFill>
              <a:latin typeface="Lora"/>
            </a:endParaRPr>
          </a:p>
        </p:txBody>
      </p:sp>
    </p:spTree>
    <p:extLst>
      <p:ext uri="{BB962C8B-B14F-4D97-AF65-F5344CB8AC3E}">
        <p14:creationId xmlns:p14="http://schemas.microsoft.com/office/powerpoint/2010/main" val="1493500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Data Types in Statistics and ML</a:t>
            </a:r>
          </a:p>
        </p:txBody>
      </p:sp>
      <p:sp>
        <p:nvSpPr>
          <p:cNvPr id="3" name="Content Placeholder 2"/>
          <p:cNvSpPr>
            <a:spLocks noGrp="1"/>
          </p:cNvSpPr>
          <p:nvPr>
            <p:ph idx="1"/>
          </p:nvPr>
        </p:nvSpPr>
        <p:spPr>
          <a:xfrm>
            <a:off x="838200" y="1978025"/>
            <a:ext cx="10515600" cy="4351338"/>
          </a:xfrm>
        </p:spPr>
        <p:txBody>
          <a:bodyPr/>
          <a:lstStyle/>
          <a:p>
            <a:endParaRPr lang="en-ZA"/>
          </a:p>
          <a:p>
            <a:pPr lvl="1"/>
            <a:endParaRPr lang="en-ZA">
              <a:solidFill>
                <a:srgbClr val="3A3B41"/>
              </a:solidFill>
              <a:latin typeface="Lora"/>
            </a:endParaRPr>
          </a:p>
        </p:txBody>
      </p:sp>
      <p:pic>
        <p:nvPicPr>
          <p:cNvPr id="13" name="Picture 12">
            <a:extLst>
              <a:ext uri="{FF2B5EF4-FFF2-40B4-BE49-F238E27FC236}">
                <a16:creationId xmlns:a16="http://schemas.microsoft.com/office/drawing/2014/main" id="{F183D44D-E88F-4DF6-929A-6835EE96684E}"/>
              </a:ext>
            </a:extLst>
          </p:cNvPr>
          <p:cNvPicPr>
            <a:picLocks noChangeAspect="1"/>
          </p:cNvPicPr>
          <p:nvPr/>
        </p:nvPicPr>
        <p:blipFill>
          <a:blip r:embed="rId2"/>
          <a:stretch>
            <a:fillRect/>
          </a:stretch>
        </p:blipFill>
        <p:spPr>
          <a:xfrm>
            <a:off x="1479346" y="2543174"/>
            <a:ext cx="9233308" cy="3105152"/>
          </a:xfrm>
          <a:prstGeom prst="rect">
            <a:avLst/>
          </a:prstGeom>
        </p:spPr>
      </p:pic>
      <p:sp>
        <p:nvSpPr>
          <p:cNvPr id="14" name="TextBox 13">
            <a:extLst>
              <a:ext uri="{FF2B5EF4-FFF2-40B4-BE49-F238E27FC236}">
                <a16:creationId xmlns:a16="http://schemas.microsoft.com/office/drawing/2014/main" id="{CE8B4FC4-1AFB-410D-9F04-D6A36A6B6BB3}"/>
              </a:ext>
            </a:extLst>
          </p:cNvPr>
          <p:cNvSpPr txBox="1"/>
          <p:nvPr/>
        </p:nvSpPr>
        <p:spPr>
          <a:xfrm>
            <a:off x="-390525" y="66675"/>
            <a:ext cx="184731" cy="369332"/>
          </a:xfrm>
          <a:prstGeom prst="rect">
            <a:avLst/>
          </a:prstGeom>
          <a:noFill/>
        </p:spPr>
        <p:txBody>
          <a:bodyPr wrap="none" rtlCol="0">
            <a:spAutoFit/>
          </a:bodyPr>
          <a:lstStyle/>
          <a:p>
            <a:endParaRPr lang="en-ZA"/>
          </a:p>
        </p:txBody>
      </p:sp>
      <p:sp>
        <p:nvSpPr>
          <p:cNvPr id="15" name="TextBox 14">
            <a:extLst>
              <a:ext uri="{FF2B5EF4-FFF2-40B4-BE49-F238E27FC236}">
                <a16:creationId xmlns:a16="http://schemas.microsoft.com/office/drawing/2014/main" id="{6D15A595-3659-4A2C-BC14-1A70F86EA642}"/>
              </a:ext>
            </a:extLst>
          </p:cNvPr>
          <p:cNvSpPr txBox="1"/>
          <p:nvPr/>
        </p:nvSpPr>
        <p:spPr>
          <a:xfrm>
            <a:off x="914400" y="1556821"/>
            <a:ext cx="9344025" cy="461665"/>
          </a:xfrm>
          <a:prstGeom prst="rect">
            <a:avLst/>
          </a:prstGeom>
          <a:noFill/>
        </p:spPr>
        <p:txBody>
          <a:bodyPr wrap="square" rtlCol="0">
            <a:spAutoFit/>
          </a:bodyPr>
          <a:lstStyle/>
          <a:p>
            <a:r>
              <a:rPr lang="en-US" sz="2400"/>
              <a:t>Data: unprocessed facts that you collect through your study</a:t>
            </a:r>
          </a:p>
        </p:txBody>
      </p:sp>
    </p:spTree>
    <p:extLst>
      <p:ext uri="{BB962C8B-B14F-4D97-AF65-F5344CB8AC3E}">
        <p14:creationId xmlns:p14="http://schemas.microsoft.com/office/powerpoint/2010/main" val="27387546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2544</Words>
  <Application>Microsoft Office PowerPoint</Application>
  <PresentationFormat>Widescreen</PresentationFormat>
  <Paragraphs>352</Paragraphs>
  <Slides>62</Slides>
  <Notes>2</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62</vt:i4>
      </vt:variant>
    </vt:vector>
  </HeadingPairs>
  <TitlesOfParts>
    <vt:vector size="79" baseType="lpstr">
      <vt:lpstr>Adobe Gothic Std B</vt:lpstr>
      <vt:lpstr>Arial</vt:lpstr>
      <vt:lpstr>AvantGarde Bk BT</vt:lpstr>
      <vt:lpstr>Calibri</vt:lpstr>
      <vt:lpstr>Calibri Light</vt:lpstr>
      <vt:lpstr>Cambria Math</vt:lpstr>
      <vt:lpstr>cmmi10</vt:lpstr>
      <vt:lpstr>CMMI8</vt:lpstr>
      <vt:lpstr>cmr10</vt:lpstr>
      <vt:lpstr>cmti10</vt:lpstr>
      <vt:lpstr>Gill Sans MT</vt:lpstr>
      <vt:lpstr>LCMSS8</vt:lpstr>
      <vt:lpstr>LCMSSB8</vt:lpstr>
      <vt:lpstr>Lora</vt:lpstr>
      <vt:lpstr>Tw Cen MT</vt:lpstr>
      <vt:lpstr>Office Theme</vt:lpstr>
      <vt:lpstr>Gallery</vt:lpstr>
      <vt:lpstr>PowerPoint Presentation</vt:lpstr>
      <vt:lpstr>Lesson Objectives</vt:lpstr>
      <vt:lpstr>What is Machine Learning</vt:lpstr>
      <vt:lpstr>What is Machine Learning</vt:lpstr>
      <vt:lpstr>What is Machine Learning</vt:lpstr>
      <vt:lpstr>ML vs Traditional Programming</vt:lpstr>
      <vt:lpstr>ML vs Traditional Programming</vt:lpstr>
      <vt:lpstr>Data Types in Statistics and ML</vt:lpstr>
      <vt:lpstr>Data Types in Statistics and ML</vt:lpstr>
      <vt:lpstr>Categorical Data</vt:lpstr>
      <vt:lpstr>Numerical Data</vt:lpstr>
      <vt:lpstr>Origins of ML</vt:lpstr>
      <vt:lpstr>Applications of ML</vt:lpstr>
      <vt:lpstr>Machine Learning Applications</vt:lpstr>
      <vt:lpstr>4IR</vt:lpstr>
      <vt:lpstr>4IR</vt:lpstr>
      <vt:lpstr>Artificial Intelligence(AI)</vt:lpstr>
      <vt:lpstr>AI vs ML</vt:lpstr>
      <vt:lpstr>AI</vt:lpstr>
      <vt:lpstr>Interdisciplinary field</vt:lpstr>
      <vt:lpstr>Supervised vs. Unsupervised</vt:lpstr>
      <vt:lpstr>Supervised</vt:lpstr>
      <vt:lpstr>Supervised Learning Algorithms</vt:lpstr>
      <vt:lpstr>Unsupervised Learning</vt:lpstr>
      <vt:lpstr>Unsupervised learning</vt:lpstr>
      <vt:lpstr>Unsupervised learning</vt:lpstr>
      <vt:lpstr>Unsupervised learning</vt:lpstr>
      <vt:lpstr>Classification</vt:lpstr>
      <vt:lpstr>PowerPoint Presentation</vt:lpstr>
      <vt:lpstr>PowerPoint Presentation</vt:lpstr>
      <vt:lpstr>Classification Algorithms</vt:lpstr>
      <vt:lpstr>Clustering</vt:lpstr>
      <vt:lpstr>Clustering Techniques</vt:lpstr>
      <vt:lpstr>Clustering /Segmentation</vt:lpstr>
      <vt:lpstr>Summary</vt:lpstr>
      <vt:lpstr>THANK YOU</vt:lpstr>
      <vt:lpstr>Quiz</vt:lpstr>
      <vt:lpstr>   MLG381: MACHINE LEARNING K-Means Clustering  </vt:lpstr>
      <vt:lpstr>Lesson Objectives</vt:lpstr>
      <vt:lpstr>Introduction </vt:lpstr>
      <vt:lpstr>Historical Application of Clustering</vt:lpstr>
      <vt:lpstr>What do we need for Clustering?</vt:lpstr>
      <vt:lpstr>K-Means Clustering </vt:lpstr>
      <vt:lpstr>Determining Centroids</vt:lpstr>
      <vt:lpstr>K-means Algorithm</vt:lpstr>
      <vt:lpstr>K-means Algorithm Example</vt:lpstr>
      <vt:lpstr>K-means Algorithm Example</vt:lpstr>
      <vt:lpstr>Solution</vt:lpstr>
      <vt:lpstr>Iteration-0</vt:lpstr>
      <vt:lpstr>Iteration-0 (Continued)</vt:lpstr>
      <vt:lpstr>Iteration-0 (Continued)</vt:lpstr>
      <vt:lpstr>Iteration-1</vt:lpstr>
      <vt:lpstr>Iteration-1 (Continued) </vt:lpstr>
      <vt:lpstr>Iteration-2</vt:lpstr>
      <vt:lpstr>Iteration-2 (Continued)</vt:lpstr>
      <vt:lpstr>Final Result:</vt:lpstr>
      <vt:lpstr>Final Solution</vt:lpstr>
      <vt:lpstr>Cluster Analysis Exercise</vt:lpstr>
      <vt:lpstr>(k-means method)</vt:lpstr>
      <vt:lpstr>(k-means method)</vt:lpstr>
      <vt:lpstr>Exercises</vt:lpstr>
      <vt:lpstr>Exs. No.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Igwe</dc:creator>
  <cp:lastModifiedBy>Kevin Igwe</cp:lastModifiedBy>
  <cp:revision>1</cp:revision>
  <dcterms:created xsi:type="dcterms:W3CDTF">2022-06-14T08:25:04Z</dcterms:created>
  <dcterms:modified xsi:type="dcterms:W3CDTF">2022-06-14T08:28:43Z</dcterms:modified>
</cp:coreProperties>
</file>